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8" r:id="rId6"/>
  </p:sldMasterIdLst>
  <p:notesMasterIdLst>
    <p:notesMasterId r:id="rId38"/>
  </p:notesMasterIdLst>
  <p:handoutMasterIdLst>
    <p:handoutMasterId r:id="rId39"/>
  </p:handoutMasterIdLst>
  <p:sldIdLst>
    <p:sldId id="378" r:id="rId7"/>
    <p:sldId id="444" r:id="rId8"/>
    <p:sldId id="459" r:id="rId9"/>
    <p:sldId id="429" r:id="rId10"/>
    <p:sldId id="368" r:id="rId11"/>
    <p:sldId id="408" r:id="rId12"/>
    <p:sldId id="454" r:id="rId13"/>
    <p:sldId id="460" r:id="rId14"/>
    <p:sldId id="369" r:id="rId15"/>
    <p:sldId id="438" r:id="rId16"/>
    <p:sldId id="455" r:id="rId17"/>
    <p:sldId id="462" r:id="rId18"/>
    <p:sldId id="315" r:id="rId19"/>
    <p:sldId id="446" r:id="rId20"/>
    <p:sldId id="448" r:id="rId21"/>
    <p:sldId id="451" r:id="rId22"/>
    <p:sldId id="450" r:id="rId23"/>
    <p:sldId id="453" r:id="rId24"/>
    <p:sldId id="452" r:id="rId25"/>
    <p:sldId id="325" r:id="rId26"/>
    <p:sldId id="449" r:id="rId27"/>
    <p:sldId id="363" r:id="rId28"/>
    <p:sldId id="330" r:id="rId29"/>
    <p:sldId id="328" r:id="rId30"/>
    <p:sldId id="442" r:id="rId31"/>
    <p:sldId id="461" r:id="rId32"/>
    <p:sldId id="327" r:id="rId33"/>
    <p:sldId id="335" r:id="rId34"/>
    <p:sldId id="435" r:id="rId35"/>
    <p:sldId id="415" r:id="rId36"/>
    <p:sldId id="343"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 Life's Journey: Introduction" id="{2791D53B-BDFA-4C4A-B70F-E229CCFB3A92}">
          <p14:sldIdLst>
            <p14:sldId id="378"/>
            <p14:sldId id="444"/>
            <p14:sldId id="459"/>
            <p14:sldId id="429"/>
            <p14:sldId id="368"/>
            <p14:sldId id="408"/>
            <p14:sldId id="454"/>
            <p14:sldId id="460"/>
            <p14:sldId id="369"/>
            <p14:sldId id="438"/>
            <p14:sldId id="455"/>
            <p14:sldId id="462"/>
            <p14:sldId id="315"/>
          </p14:sldIdLst>
        </p14:section>
        <p14:section name="Life's Journey: We're With You From Day One" id="{FE47C672-9CA1-46B0-95B3-60DF8B525163}">
          <p14:sldIdLst/>
        </p14:section>
        <p14:section name="Life's Journey: We're With You When You Start Work" id="{B29D7102-FEC2-48F6-A6F5-3BEC5BA8AF98}">
          <p14:sldIdLst/>
        </p14:section>
        <p14:section name="Life's Journey: We're There For Your Wedding" id="{3C150F3C-06C8-4862-9E3C-A215E14E5702}">
          <p14:sldIdLst>
            <p14:sldId id="446"/>
            <p14:sldId id="448"/>
            <p14:sldId id="451"/>
            <p14:sldId id="450"/>
            <p14:sldId id="453"/>
            <p14:sldId id="452"/>
          </p14:sldIdLst>
        </p14:section>
        <p14:section name="Life's Journey: We're There If The Unexpected Happens" id="{726DD7F1-E507-4A3A-BABE-0A9677B05A47}">
          <p14:sldIdLst/>
        </p14:section>
        <p14:section name="Life's Journey: We're There If You Lose Your Soulmate" id="{07DE13E8-2294-42BE-B383-023131AD5AE1}">
          <p14:sldIdLst/>
        </p14:section>
        <p14:section name="Life's Journey: We Wouldn't Miss Your Retirement Party" id="{F2288CB4-3714-49B1-A0BD-A0DAB2755E88}">
          <p14:sldIdLst/>
        </p14:section>
        <p14:section name="Life's Journey: We'll Be Here For Your Family In The Future" id="{63FFD892-A862-4F1B-AF5C-341138A54EB2}">
          <p14:sldIdLst/>
        </p14:section>
        <p14:section name="Core Slides - Life's Journey: Conclusion" id="{CD393308-2A6D-4559-A737-3DA41245F87A}">
          <p14:sldIdLst>
            <p14:sldId id="325"/>
            <p14:sldId id="449"/>
            <p14:sldId id="363"/>
            <p14:sldId id="330"/>
            <p14:sldId id="328"/>
            <p14:sldId id="442"/>
            <p14:sldId id="461"/>
            <p14:sldId id="327"/>
            <p14:sldId id="335"/>
            <p14:sldId id="435"/>
            <p14:sldId id="41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 id="2" name="Wendy Daily" initials="W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B7D"/>
    <a:srgbClr val="358F92"/>
    <a:srgbClr val="C2D2DC"/>
    <a:srgbClr val="147D7F"/>
    <a:srgbClr val="80BFE8"/>
    <a:srgbClr val="53A1A2"/>
    <a:srgbClr val="899CAB"/>
    <a:srgbClr val="0491AF"/>
    <a:srgbClr val="4AC0B7"/>
    <a:srgbClr val="077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59503" autoAdjust="0"/>
  </p:normalViewPr>
  <p:slideViewPr>
    <p:cSldViewPr snapToGrid="0">
      <p:cViewPr varScale="1">
        <p:scale>
          <a:sx n="86" d="100"/>
          <a:sy n="86" d="100"/>
        </p:scale>
        <p:origin x="312"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0"/>
    </p:cViewPr>
  </p:sorterViewPr>
  <p:notesViewPr>
    <p:cSldViewPr snapToGrid="0">
      <p:cViewPr>
        <p:scale>
          <a:sx n="75" d="100"/>
          <a:sy n="75" d="100"/>
        </p:scale>
        <p:origin x="4056" y="4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641" cy="466412"/>
          </a:xfrm>
          <a:prstGeom prst="rect">
            <a:avLst/>
          </a:prstGeom>
        </p:spPr>
        <p:txBody>
          <a:bodyPr vert="horz" lIns="91704" tIns="45853" rIns="91704" bIns="45853" rtlCol="0"/>
          <a:lstStyle>
            <a:lvl1pPr algn="l">
              <a:defRPr sz="1200"/>
            </a:lvl1pPr>
          </a:lstStyle>
          <a:p>
            <a:endParaRPr lang="en-US"/>
          </a:p>
        </p:txBody>
      </p:sp>
      <p:sp>
        <p:nvSpPr>
          <p:cNvPr id="3" name="Date Placeholder 2"/>
          <p:cNvSpPr>
            <a:spLocks noGrp="1"/>
          </p:cNvSpPr>
          <p:nvPr>
            <p:ph type="dt" sz="quarter" idx="1"/>
          </p:nvPr>
        </p:nvSpPr>
        <p:spPr>
          <a:xfrm>
            <a:off x="3897611" y="1"/>
            <a:ext cx="2982641" cy="466412"/>
          </a:xfrm>
          <a:prstGeom prst="rect">
            <a:avLst/>
          </a:prstGeom>
        </p:spPr>
        <p:txBody>
          <a:bodyPr vert="horz" lIns="91704" tIns="45853" rIns="91704" bIns="45853" rtlCol="0"/>
          <a:lstStyle>
            <a:lvl1pPr algn="r">
              <a:defRPr sz="1200"/>
            </a:lvl1pPr>
          </a:lstStyle>
          <a:p>
            <a:fld id="{350DFF5F-05AF-432E-BAAD-55DFFA8C3476}" type="datetimeFigureOut">
              <a:rPr lang="en-US" smtClean="0"/>
              <a:t>9/6/2023</a:t>
            </a:fld>
            <a:endParaRPr lang="en-US"/>
          </a:p>
        </p:txBody>
      </p:sp>
      <p:sp>
        <p:nvSpPr>
          <p:cNvPr id="4" name="Footer Placeholder 3"/>
          <p:cNvSpPr>
            <a:spLocks noGrp="1"/>
          </p:cNvSpPr>
          <p:nvPr>
            <p:ph type="ftr" sz="quarter" idx="2"/>
          </p:nvPr>
        </p:nvSpPr>
        <p:spPr>
          <a:xfrm>
            <a:off x="1" y="8829992"/>
            <a:ext cx="2982641" cy="466411"/>
          </a:xfrm>
          <a:prstGeom prst="rect">
            <a:avLst/>
          </a:prstGeom>
        </p:spPr>
        <p:txBody>
          <a:bodyPr vert="horz" lIns="91704" tIns="45853" rIns="91704" bIns="45853" rtlCol="0" anchor="b"/>
          <a:lstStyle>
            <a:lvl1pPr algn="l">
              <a:defRPr sz="1200"/>
            </a:lvl1pPr>
          </a:lstStyle>
          <a:p>
            <a:endParaRPr lang="en-US"/>
          </a:p>
        </p:txBody>
      </p:sp>
      <p:sp>
        <p:nvSpPr>
          <p:cNvPr id="5" name="Slide Number Placeholder 4"/>
          <p:cNvSpPr>
            <a:spLocks noGrp="1"/>
          </p:cNvSpPr>
          <p:nvPr>
            <p:ph type="sldNum" sz="quarter" idx="3"/>
          </p:nvPr>
        </p:nvSpPr>
        <p:spPr>
          <a:xfrm>
            <a:off x="3897611" y="8829992"/>
            <a:ext cx="2982641" cy="466411"/>
          </a:xfrm>
          <a:prstGeom prst="rect">
            <a:avLst/>
          </a:prstGeom>
        </p:spPr>
        <p:txBody>
          <a:bodyPr vert="horz" lIns="91704" tIns="45853" rIns="91704" bIns="45853"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98103" y="0"/>
            <a:ext cx="2982119" cy="464820"/>
          </a:xfrm>
          <a:prstGeom prst="rect">
            <a:avLst/>
          </a:prstGeom>
        </p:spPr>
        <p:txBody>
          <a:bodyPr vert="horz" lIns="93155" tIns="46577" rIns="93155" bIns="46577" rtlCol="0"/>
          <a:lstStyle>
            <a:lvl1pPr algn="r">
              <a:defRPr sz="1200"/>
            </a:lvl1pPr>
          </a:lstStyle>
          <a:p>
            <a:fld id="{950E2B55-7368-4ED0-8184-9A69BA72962C}" type="datetimeFigureOut">
              <a:rPr lang="en-US" smtClean="0"/>
              <a:t>9/6/2023</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55" tIns="46577" rIns="93155" bIns="46577"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55" tIns="46577" rIns="93155"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55" tIns="46577" rIns="93155" bIns="46577"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ocial_Security_(United_State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sa.gov/news/press/factsheets/colafacts2022.pdf" TargetMode="External"/><Relationship Id="rId4" Type="http://schemas.openxmlformats.org/officeDocument/2006/relationships/hyperlink" Target="https://en.wikipedia.org/wiki/Medicare_(United_Stat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182" y="4260850"/>
            <a:ext cx="5505450" cy="4803140"/>
          </a:xfrm>
          <a:noFill/>
          <a:ln/>
        </p:spPr>
        <p:txBody>
          <a:bodyPr/>
          <a:lstStyle/>
          <a:p>
            <a:r>
              <a:rPr lang="en-US" sz="900" b="1" dirty="0">
                <a:solidFill>
                  <a:srgbClr val="FF0000"/>
                </a:solidFill>
              </a:rPr>
              <a:t>(2020 Universal PowerPoint)</a:t>
            </a:r>
          </a:p>
          <a:p>
            <a:endParaRPr lang="en-US" sz="900" b="1" dirty="0">
              <a:solidFill>
                <a:srgbClr val="FF0000"/>
              </a:solidFill>
            </a:endParaRPr>
          </a:p>
          <a:p>
            <a:r>
              <a:rPr lang="en-US" sz="900" b="1" dirty="0">
                <a:solidFill>
                  <a:srgbClr val="FF0000"/>
                </a:solidFill>
              </a:rPr>
              <a:t>Notes to speaker:</a:t>
            </a:r>
          </a:p>
          <a:p>
            <a:endParaRPr lang="en-US" sz="900" dirty="0">
              <a:solidFill>
                <a:srgbClr val="FF0000"/>
              </a:solidFill>
              <a:cs typeface="Arial" charset="0"/>
            </a:endParaRPr>
          </a:p>
          <a:p>
            <a:r>
              <a:rPr lang="en-US" sz="900" dirty="0">
                <a:solidFill>
                  <a:srgbClr val="FF0000"/>
                </a:solidFill>
              </a:rPr>
              <a:t>You may want to add the name of the organization or event (seminar, conference, workshop, etc.) and the date of the event to this slide by clicking Insert, then clicking Text Box, and typing in the details. </a:t>
            </a:r>
          </a:p>
          <a:p>
            <a:endParaRPr lang="en-US" sz="900" u="sng" dirty="0">
              <a:solidFill>
                <a:srgbClr val="FF0000"/>
              </a:solidFill>
            </a:endParaRPr>
          </a:p>
          <a:p>
            <a:r>
              <a:rPr lang="en-US" sz="900" u="sng" dirty="0">
                <a:solidFill>
                  <a:srgbClr val="FF0000"/>
                </a:solidFill>
              </a:rPr>
              <a:t>DO NOT </a:t>
            </a:r>
            <a:r>
              <a:rPr lang="en-US" sz="900" dirty="0">
                <a:solidFill>
                  <a:srgbClr val="FF0000"/>
                </a:solidFill>
              </a:rPr>
              <a:t>remove the taxpayer expense disclaimer from this slide, as it is now required by law. </a:t>
            </a:r>
          </a:p>
          <a:p>
            <a:endParaRPr lang="en-US" sz="900" dirty="0">
              <a:solidFill>
                <a:srgbClr val="FF0000"/>
              </a:solidFill>
            </a:endParaRPr>
          </a:p>
          <a:p>
            <a:r>
              <a:rPr lang="en-US" sz="900" dirty="0">
                <a:solidFill>
                  <a:srgbClr val="FF0000"/>
                </a:solidFill>
              </a:rPr>
              <a:t>Be sure to thank the person who invited you to speak, thank the organization for making SSA a part of today’s event, and make a few introductory comments (such as how long you have worked at SSA, your job title, and why you feel Social Security is relevant to this event/organization). </a:t>
            </a:r>
          </a:p>
          <a:p>
            <a:pPr lvl="1" algn="just"/>
            <a:endParaRPr lang="en-US" sz="900" dirty="0">
              <a:solidFill>
                <a:srgbClr val="FF0000"/>
              </a:solidFill>
            </a:endParaRPr>
          </a:p>
          <a:p>
            <a:r>
              <a:rPr lang="en-US" sz="1000" b="1" u="sng" dirty="0"/>
              <a:t>BEGINNING OF SPEAKER’S FORMAL SCRIPT</a:t>
            </a:r>
            <a:r>
              <a:rPr lang="en-US" sz="1000" b="1" dirty="0"/>
              <a:t>:</a:t>
            </a:r>
          </a:p>
          <a:p>
            <a:pPr defTabSz="931543">
              <a:defRPr/>
            </a:pPr>
            <a:r>
              <a:rPr lang="en-US" sz="1100" dirty="0"/>
              <a:t>For more than 80 years, Social Security has helped secure today and tomorrow by providing benefits and financial protection for millions of people throughout their life’s journey. </a:t>
            </a:r>
          </a:p>
          <a:p>
            <a:endParaRPr lang="en-US" sz="1100" dirty="0"/>
          </a:p>
          <a:p>
            <a:r>
              <a:rPr lang="en-US" sz="1100" dirty="0"/>
              <a:t>Social Security touches the lives of every American, both directly and indirectly. As you consider the information that you are about to receive, I encourage you to think about all the ways Social Security has been linked to your life – and the lives of your loved ones. </a:t>
            </a:r>
            <a:endParaRPr lang="en-US" sz="1100" dirty="0">
              <a:solidFill>
                <a:srgbClr val="FF0000"/>
              </a:solidFill>
            </a:endParaRP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11</a:t>
            </a:fld>
            <a:endParaRPr lang="en-US" dirty="0"/>
          </a:p>
        </p:txBody>
      </p:sp>
      <p:sp>
        <p:nvSpPr>
          <p:cNvPr id="1249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338320"/>
            <a:ext cx="5608320" cy="4183380"/>
          </a:xfrm>
        </p:spPr>
        <p:txBody>
          <a:bodyPr/>
          <a:lstStyle/>
          <a:p>
            <a:pPr eaLnBrk="1" hangingPunct="1">
              <a:defRPr/>
            </a:pPr>
            <a:r>
              <a:rPr lang="en-US" altLang="en-US" b="0" dirty="0"/>
              <a:t>You can use the online </a:t>
            </a:r>
            <a:r>
              <a:rPr lang="en-US" altLang="en-US" b="0" i="1" dirty="0"/>
              <a:t>Retirement Calculator </a:t>
            </a:r>
            <a:r>
              <a:rPr lang="en-US" altLang="en-US" b="0" dirty="0"/>
              <a:t>at ssa.gov/benefits/retirement/estimator.html to get immediate and personalized benefit estimates to help you plan for your retirement. </a:t>
            </a:r>
          </a:p>
          <a:p>
            <a:pPr marL="291075" indent="-291075">
              <a:buFont typeface="Arial" panose="020B0604020202020204" pitchFamily="34" charset="0"/>
              <a:buChar char="•"/>
              <a:defRPr/>
            </a:pPr>
            <a:endParaRPr lang="en-US" altLang="en-US" b="0" dirty="0"/>
          </a:p>
          <a:p>
            <a:pPr marL="291075" indent="-291075">
              <a:buFont typeface="Arial" panose="020B0604020202020204" pitchFamily="34" charset="0"/>
              <a:buChar char="•"/>
              <a:defRPr/>
            </a:pPr>
            <a:r>
              <a:rPr lang="en-US" altLang="en-US" b="0" dirty="0"/>
              <a:t>It’s a convenient, secure and quick financial planning tool.</a:t>
            </a:r>
          </a:p>
          <a:p>
            <a:pPr eaLnBrk="1" hangingPunct="1">
              <a:defRPr/>
            </a:pPr>
            <a:endParaRPr lang="en-US" altLang="en-US" b="0" dirty="0"/>
          </a:p>
          <a:p>
            <a:pPr marL="291075" indent="-291075">
              <a:buFont typeface="Arial" panose="020B0604020202020204" pitchFamily="34" charset="0"/>
              <a:buChar char="•"/>
              <a:defRPr/>
            </a:pPr>
            <a:r>
              <a:rPr lang="en-US" altLang="en-US" b="0" dirty="0"/>
              <a:t>The </a:t>
            </a:r>
            <a:r>
              <a:rPr lang="en-US" altLang="en-US" b="0" i="1" dirty="0"/>
              <a:t>Retirement Calculator, </a:t>
            </a:r>
            <a:r>
              <a:rPr lang="en-US" altLang="en-US" b="0" dirty="0"/>
              <a:t>is an interactive tool that allows you to create “what if” scenarios.</a:t>
            </a:r>
          </a:p>
          <a:p>
            <a:pPr marL="291075" indent="-291075">
              <a:buFont typeface="Arial" panose="020B0604020202020204" pitchFamily="34" charset="0"/>
              <a:buChar char="•"/>
              <a:defRPr/>
            </a:pPr>
            <a:endParaRPr lang="en-US" altLang="en-US" b="0" i="1" dirty="0"/>
          </a:p>
          <a:p>
            <a:pPr marL="291075" indent="-291075">
              <a:buFont typeface="Arial" panose="020B0604020202020204" pitchFamily="34" charset="0"/>
              <a:buChar char="•"/>
              <a:defRPr/>
            </a:pPr>
            <a:r>
              <a:rPr lang="en-US" altLang="en-US" b="0" dirty="0"/>
              <a:t>You can, for example, change your “stop work” dates or “expected future earnings” to create and compare different retirement options.</a:t>
            </a:r>
          </a:p>
          <a:p>
            <a:pPr marL="291075" indent="-291075">
              <a:buFont typeface="Arial" panose="020B0604020202020204" pitchFamily="34" charset="0"/>
              <a:buChar char="•"/>
              <a:defRPr/>
            </a:pPr>
            <a:endParaRPr lang="en-US" altLang="en-US" b="0" dirty="0"/>
          </a:p>
          <a:p>
            <a:pPr marL="0" indent="0">
              <a:buFont typeface="Arial" panose="020B0604020202020204" pitchFamily="34" charset="0"/>
              <a:buNone/>
              <a:defRPr/>
            </a:pPr>
            <a:r>
              <a:rPr lang="en-US" altLang="en-US" b="0" dirty="0"/>
              <a:t>10/21/2021 – slide updated (JP)</a:t>
            </a:r>
          </a:p>
          <a:p>
            <a:endParaRPr lang="en-US" b="0" dirty="0"/>
          </a:p>
        </p:txBody>
      </p:sp>
    </p:spTree>
    <p:extLst>
      <p:ext uri="{BB962C8B-B14F-4D97-AF65-F5344CB8AC3E}">
        <p14:creationId xmlns:p14="http://schemas.microsoft.com/office/powerpoint/2010/main" val="169393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a:t>my</a:t>
            </a:r>
            <a:r>
              <a:rPr lang="en-US"/>
              <a:t> Social Security is a convenient and secure suite of services designed to put you in control of your personal Social Security information, as well as help you manage your benefits when you start receiving them.  Your account gives you the information you need at your convenience - all without calling or visiting a local office.</a:t>
            </a:r>
          </a:p>
          <a:p>
            <a:pPr eaLnBrk="1" hangingPunct="1">
              <a:spcBef>
                <a:spcPct val="0"/>
              </a:spcBef>
            </a:pPr>
            <a:endParaRPr lang="en-US" altLang="en-US" b="0">
              <a:latin typeface="Arial" panose="020B0604020202020204" pitchFamily="34" charset="0"/>
            </a:endParaRPr>
          </a:p>
          <a:p>
            <a:r>
              <a:rPr lang="en-US" altLang="en-US" b="0">
                <a:latin typeface="Arial" panose="020B0604020202020204" pitchFamily="34" charset="0"/>
              </a:rPr>
              <a:t>You can only open a </a:t>
            </a:r>
            <a:r>
              <a:rPr lang="en-US" altLang="en-US" b="0" i="1">
                <a:latin typeface="Arial" panose="020B0604020202020204" pitchFamily="34" charset="0"/>
              </a:rPr>
              <a:t>my</a:t>
            </a:r>
            <a:r>
              <a:rPr lang="en-US" altLang="en-US" b="0">
                <a:latin typeface="Arial" panose="020B0604020202020204" pitchFamily="34" charset="0"/>
              </a:rPr>
              <a:t> Social Security account for yourself. You cannot open an account for another person, even if you have his or her written consent. </a:t>
            </a:r>
            <a:br>
              <a:rPr lang="en-US" altLang="en-US" b="0">
                <a:latin typeface="Arial" panose="020B0604020202020204" pitchFamily="34" charset="0"/>
              </a:rPr>
            </a:br>
            <a:br>
              <a:rPr lang="en-US" altLang="en-US" b="0">
                <a:latin typeface="Arial" panose="020B0604020202020204" pitchFamily="34" charset="0"/>
              </a:rPr>
            </a:br>
            <a:r>
              <a:rPr lang="en-US" altLang="en-US" b="0">
                <a:latin typeface="Arial" panose="020B0604020202020204" pitchFamily="34" charset="0"/>
              </a:rPr>
              <a:t>You may be unable to open a </a:t>
            </a:r>
            <a:r>
              <a:rPr lang="en-US" altLang="en-US" b="0" i="1">
                <a:latin typeface="Arial" panose="020B0604020202020204" pitchFamily="34" charset="0"/>
              </a:rPr>
              <a:t>my</a:t>
            </a:r>
            <a:r>
              <a:rPr lang="en-US" altLang="en-US" b="0">
                <a:latin typeface="Arial" panose="020B0604020202020204" pitchFamily="34" charset="0"/>
              </a:rPr>
              <a:t> Social Security account if you:</a:t>
            </a:r>
          </a:p>
          <a:p>
            <a:br>
              <a:rPr lang="en-US" altLang="en-US" b="0">
                <a:latin typeface="Arial" panose="020B0604020202020204" pitchFamily="34" charset="0"/>
              </a:rPr>
            </a:br>
            <a:r>
              <a:rPr lang="en-US" altLang="en-US" b="0">
                <a:latin typeface="Arial" panose="020B0604020202020204" pitchFamily="34" charset="0"/>
              </a:rPr>
              <a:t>•     Blocked electronic access to your personal Social Security information;</a:t>
            </a:r>
            <a:br>
              <a:rPr lang="en-US" altLang="en-US" b="0">
                <a:latin typeface="Arial" panose="020B0604020202020204" pitchFamily="34" charset="0"/>
              </a:rPr>
            </a:br>
            <a:r>
              <a:rPr lang="en-US" altLang="en-US" b="0">
                <a:latin typeface="Arial" panose="020B0604020202020204" pitchFamily="34" charset="0"/>
              </a:rPr>
              <a:t>•     Recently moved or changed your name; or</a:t>
            </a:r>
            <a:br>
              <a:rPr lang="en-US" altLang="en-US" b="0">
                <a:latin typeface="Arial" panose="020B0604020202020204" pitchFamily="34" charset="0"/>
              </a:rPr>
            </a:br>
            <a:r>
              <a:rPr lang="en-US" altLang="en-US" b="0">
                <a:latin typeface="Arial" panose="020B0604020202020204" pitchFamily="34" charset="0"/>
              </a:rPr>
              <a:t>•     Placed a freeze on your credit report.</a:t>
            </a:r>
          </a:p>
          <a:p>
            <a:endParaRPr lang="en-US" altLang="en-US" b="0">
              <a:latin typeface="Arial" panose="020B0604020202020204" pitchFamily="34" charset="0"/>
            </a:endParaRPr>
          </a:p>
          <a:p>
            <a:r>
              <a:rPr lang="en-US" altLang="en-US" b="0">
                <a:latin typeface="Arial" panose="020B0604020202020204" pitchFamily="34" charset="0"/>
              </a:rPr>
              <a:t>Your online </a:t>
            </a:r>
            <a:r>
              <a:rPr lang="en-US" altLang="en-US" b="0" i="1">
                <a:latin typeface="Arial" panose="020B0604020202020204" pitchFamily="34" charset="0"/>
              </a:rPr>
              <a:t>my</a:t>
            </a:r>
            <a:r>
              <a:rPr lang="en-US" altLang="en-US" b="0">
                <a:latin typeface="Arial" panose="020B0604020202020204" pitchFamily="34" charset="0"/>
              </a:rPr>
              <a:t> Social Security account provides a variety of information to help you and your family. </a:t>
            </a:r>
          </a:p>
          <a:p>
            <a:endParaRPr lang="en-US" altLang="en-US" b="0">
              <a:latin typeface="Arial" panose="020B0604020202020204" pitchFamily="34" charset="0"/>
            </a:endParaRPr>
          </a:p>
          <a:p>
            <a:r>
              <a:rPr lang="en-US" altLang="en-US" b="0">
                <a:latin typeface="Arial" panose="020B0604020202020204" pitchFamily="34" charset="0"/>
              </a:rPr>
              <a:t>Speaker notes updated (DRB)  6/8/2022 (JP/AJ)</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12</a:t>
            </a:fld>
            <a:endParaRPr lang="en-US" altLang="en-US" sz="1100" b="0">
              <a:solidFill>
                <a:srgbClr val="000000"/>
              </a:solidFill>
            </a:endParaRPr>
          </a:p>
        </p:txBody>
      </p:sp>
    </p:spTree>
    <p:extLst>
      <p:ext uri="{BB962C8B-B14F-4D97-AF65-F5344CB8AC3E}">
        <p14:creationId xmlns:p14="http://schemas.microsoft.com/office/powerpoint/2010/main" val="391081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13</a:t>
            </a:fld>
            <a:endParaRPr lang="en-US"/>
          </a:p>
        </p:txBody>
      </p:sp>
      <p:sp>
        <p:nvSpPr>
          <p:cNvPr id="1249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338320"/>
            <a:ext cx="5608320" cy="4183380"/>
          </a:xfrm>
        </p:spPr>
        <p:txBody>
          <a:bodyPr/>
          <a:lstStyle/>
          <a:p>
            <a:pPr marL="0" indent="0">
              <a:buFont typeface="Arial" panose="020B0604020202020204" pitchFamily="34" charset="0"/>
              <a:buNone/>
              <a:defRPr/>
            </a:pPr>
            <a:endParaRPr lang="en-US" altLang="en-US" b="0"/>
          </a:p>
          <a:p>
            <a:pPr marL="0" indent="0">
              <a:buFont typeface="Arial" panose="020B0604020202020204" pitchFamily="34" charset="0"/>
              <a:buNone/>
              <a:defRPr/>
            </a:pPr>
            <a:r>
              <a:rPr lang="en-US" altLang="en-US" b="0"/>
              <a:t>3/7/2022 – slide updated (DRB)</a:t>
            </a:r>
          </a:p>
          <a:p>
            <a:endParaRPr lang="en-US" b="0"/>
          </a:p>
        </p:txBody>
      </p:sp>
    </p:spTree>
    <p:extLst>
      <p:ext uri="{BB962C8B-B14F-4D97-AF65-F5344CB8AC3E}">
        <p14:creationId xmlns:p14="http://schemas.microsoft.com/office/powerpoint/2010/main" val="169393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14</a:t>
            </a:fld>
            <a:endParaRPr lang="en-US"/>
          </a:p>
        </p:txBody>
      </p:sp>
      <p:sp>
        <p:nvSpPr>
          <p:cNvPr id="5" name="Rectangle 3"/>
          <p:cNvSpPr>
            <a:spLocks noGrp="1" noChangeArrowheads="1"/>
          </p:cNvSpPr>
          <p:nvPr>
            <p:ph type="body" idx="3"/>
          </p:nvPr>
        </p:nvSpPr>
        <p:spPr>
          <a:xfrm>
            <a:off x="609602" y="4343403"/>
            <a:ext cx="5791201" cy="4488358"/>
          </a:xfrm>
          <a:noFill/>
          <a:ln/>
        </p:spPr>
        <p:txBody>
          <a:bodyPr/>
          <a:lstStyle/>
          <a:p>
            <a:pPr marL="285750" indent="-285750">
              <a:buFont typeface="Arial" panose="020B0604020202020204" pitchFamily="34" charset="0"/>
              <a:buChar char="•"/>
            </a:pPr>
            <a:r>
              <a:rPr lang="en-US" sz="1600" dirty="0"/>
              <a:t>A spouse who has not worked or who has low earnings may be entitled to as much as one-half of the retired worker’s full benefit.</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If you are eligible for both your own retirement benefits and for benefits as a spouse, we always pay your own benefits first. If your benefits as a spouse are higher than your retirement benefits, you will get a combination of benefits equaling the higher spouse benefit.</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If a spouse wants to get Social Security retirement benefits before they reach full retirement age, the amount of the benefit is reduced. The amount of reduction depends on when the person reaches full retirement age. </a:t>
            </a:r>
          </a:p>
          <a:p>
            <a:pPr marL="0" indent="0">
              <a:buFont typeface="Arial" panose="020B0604020202020204" pitchFamily="34" charset="0"/>
              <a:buNone/>
            </a:pPr>
            <a:endParaRPr lang="en-US" sz="1600" dirty="0"/>
          </a:p>
          <a:p>
            <a:pPr marL="285750" lvl="2" indent="-285750" defTabSz="931543">
              <a:buFont typeface="Arial" panose="020B0604020202020204" pitchFamily="34" charset="0"/>
              <a:buChar char="•"/>
              <a:defRPr/>
            </a:pPr>
            <a:r>
              <a:rPr lang="en-US" sz="1600" dirty="0"/>
              <a:t>The benefit</a:t>
            </a:r>
            <a:r>
              <a:rPr lang="en-US" sz="1600" baseline="0" dirty="0"/>
              <a:t> is unreduced if the claiming spouse is caring for a child who is under the age of 16 or who is disabled.</a:t>
            </a:r>
          </a:p>
          <a:p>
            <a:pPr marL="0" lvl="2" indent="0" defTabSz="931543">
              <a:buFont typeface="Arial" panose="020B0604020202020204" pitchFamily="34" charset="0"/>
              <a:buNone/>
              <a:defRPr/>
            </a:pPr>
            <a:endParaRPr lang="en-US" sz="1600" dirty="0"/>
          </a:p>
          <a:p>
            <a:pPr marL="285750" indent="-285750">
              <a:buFont typeface="Arial" panose="020B0604020202020204" pitchFamily="34" charset="0"/>
              <a:buChar char="•"/>
            </a:pPr>
            <a:r>
              <a:rPr lang="en-US" sz="1600" dirty="0"/>
              <a:t>The benefit is only payable if the claiming spouse’s own unreduced benefit rate, based on</a:t>
            </a:r>
            <a:r>
              <a:rPr lang="en-US" sz="1600" baseline="0" dirty="0"/>
              <a:t> their earnings history, is less than 50% of the worker’s unreduced benefit rate.  The claiming spouse must first file for their own benefit, based on their earnings history, which is subtracted from the full spousal benefit.</a:t>
            </a:r>
            <a:endParaRPr lang="en-US" sz="1600" dirty="0"/>
          </a:p>
          <a:p>
            <a:pPr defTabSz="931543">
              <a:defRPr/>
            </a:pPr>
            <a:endParaRPr lang="en-US" sz="1100" dirty="0"/>
          </a:p>
          <a:p>
            <a:pPr defTabSz="931543">
              <a:defRPr/>
            </a:pPr>
            <a:r>
              <a:rPr lang="en-US" sz="1100" dirty="0"/>
              <a:t>Slide updated 9/2/2020 (JP)</a:t>
            </a:r>
          </a:p>
          <a:p>
            <a:endParaRPr lang="en-US" sz="1100" dirty="0"/>
          </a:p>
        </p:txBody>
      </p:sp>
    </p:spTree>
    <p:extLst>
      <p:ext uri="{BB962C8B-B14F-4D97-AF65-F5344CB8AC3E}">
        <p14:creationId xmlns:p14="http://schemas.microsoft.com/office/powerpoint/2010/main" val="207554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764106" cy="4183380"/>
          </a:xfrm>
        </p:spPr>
        <p:txBody>
          <a:bodyPr/>
          <a:lstStyle/>
          <a:p>
            <a:pPr marL="285750" indent="-285750">
              <a:buFont typeface="Arial" panose="020B0604020202020204" pitchFamily="34" charset="0"/>
              <a:buChar char="•"/>
            </a:pPr>
            <a:r>
              <a:rPr lang="en-US" sz="1000" dirty="0"/>
              <a:t>Your benefit as a divorced spouse is equal to one-half of your ex-spouse's full retirement amount (or disability benefit) if you start receiving benefits at your full retirement age. The benefits do not include any delayed retirement credits your ex-spouse may receive. </a:t>
            </a:r>
          </a:p>
          <a:p>
            <a:pPr marL="285750" indent="-285750">
              <a:buFont typeface="Arial" panose="020B0604020202020204" pitchFamily="34" charset="0"/>
              <a:buChar char="•"/>
            </a:pPr>
            <a:r>
              <a:rPr lang="en-US" sz="1000" dirty="0"/>
              <a:t>If you remarry, you generally cannot collect benefits on your former spouse's record unless your later marriage ends (whether by death, divorce or annulment). </a:t>
            </a:r>
          </a:p>
          <a:p>
            <a:pPr marL="285750" indent="-285750">
              <a:buFont typeface="Arial" panose="020B0604020202020204" pitchFamily="34" charset="0"/>
              <a:buChar char="•"/>
            </a:pPr>
            <a:r>
              <a:rPr lang="en-US" sz="1000" dirty="0"/>
              <a:t>If your ex-spouse has not applied for retirement benefits, but can qualify for them, you may receive benefits on his or her record if you have been divorced for at least two years. </a:t>
            </a:r>
          </a:p>
          <a:p>
            <a:pPr marL="285750" indent="-285750">
              <a:buFont typeface="Arial" panose="020B0604020202020204" pitchFamily="34" charset="0"/>
              <a:buChar char="•"/>
            </a:pPr>
            <a:r>
              <a:rPr lang="en-US" sz="1000" dirty="0"/>
              <a:t>If you are eligible for retirement benefits on your own record </a:t>
            </a:r>
            <a:r>
              <a:rPr lang="en-US" sz="1000" b="1" dirty="0"/>
              <a:t>and</a:t>
            </a:r>
            <a:r>
              <a:rPr lang="en-US" sz="1000" dirty="0"/>
              <a:t> divorced spouse’s benefits, we will pay the retirement benefit first. If the benefit on your ex-spouse’s record is higher, you will get an additional amount on your ex-spouse’s record so that the combination of benefits equals that higher amount.</a:t>
            </a:r>
          </a:p>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10"/>
          </p:nvPr>
        </p:nvSpPr>
        <p:spPr/>
        <p:txBody>
          <a:bodyPr/>
          <a:lstStyle/>
          <a:p>
            <a:fld id="{7AA6493C-F506-43B6-9B4D-1CDB5879358C}" type="slidenum">
              <a:rPr lang="en-US" smtClean="0"/>
              <a:t>15</a:t>
            </a:fld>
            <a:endParaRPr lang="en-US"/>
          </a:p>
        </p:txBody>
      </p:sp>
    </p:spTree>
    <p:extLst>
      <p:ext uri="{BB962C8B-B14F-4D97-AF65-F5344CB8AC3E}">
        <p14:creationId xmlns:p14="http://schemas.microsoft.com/office/powerpoint/2010/main" val="32954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29" y="4415790"/>
            <a:ext cx="5986631" cy="4792756"/>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Let’s take a look at how people become eligible for Social Security survivor benefits.</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A child may receive benefits on a deceased parent’s record if he or she is not married and is under age 18, </a:t>
            </a:r>
            <a:r>
              <a:rPr lang="en-US" sz="1600" b="0" strike="noStrike" dirty="0">
                <a:solidFill>
                  <a:srgbClr val="FF0000"/>
                </a:solidFill>
              </a:rPr>
              <a:t>or between ages 18 and 19 and a full-time student (no higher than grade 12).</a:t>
            </a:r>
            <a:r>
              <a:rPr lang="en-US" sz="1600" b="0" dirty="0">
                <a:solidFill>
                  <a:srgbClr val="FF0000"/>
                </a:solidFill>
              </a:rPr>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disabled child may receive benefits beyond age 18 if he or she is not married and was disabled before age 22.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widow or widower or divorced widow/widower may receive full benefits at full retirement age – or reduced benefits at age 60 – or as early as age 50 if disabled – or at any age if caring for child under 16 or a disabled child.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length of marriage requirement for a widow or widower to be eligible for benefits is 9 months, and for a surviving divorced spouse it is 10 years.  There are exceptions to the duration of marriage requirements.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Generally, you cannot get widow or widower benefits if you </a:t>
            </a:r>
            <a:r>
              <a:rPr lang="en-US" sz="1600" b="1" dirty="0"/>
              <a:t>remarry</a:t>
            </a:r>
            <a:r>
              <a:rPr lang="en-US" sz="1600" dirty="0"/>
              <a:t> before age 60. But remarriage after age 60 (or age 50 if you are disabled) will not prevent you from getting benefit payments based on your </a:t>
            </a:r>
            <a:r>
              <a:rPr lang="en-US" sz="1600" b="1" dirty="0"/>
              <a:t>former</a:t>
            </a:r>
            <a:r>
              <a:rPr lang="en-US" sz="1600" dirty="0"/>
              <a:t> spouse’s work. Also, at age 62 or older, you may get benefits based on your </a:t>
            </a:r>
            <a:r>
              <a:rPr lang="en-US" sz="1600" b="1" dirty="0"/>
              <a:t>new</a:t>
            </a:r>
            <a:r>
              <a:rPr lang="en-US" sz="1600" dirty="0"/>
              <a:t> spouse’s work, if those benefits would be higher.</a:t>
            </a:r>
          </a:p>
          <a:p>
            <a:pPr marL="285750" indent="-285750">
              <a:buFont typeface="Arial" panose="020B0604020202020204" pitchFamily="34" charset="0"/>
              <a:buChar char="•"/>
            </a:pPr>
            <a:endParaRPr lang="en-US" sz="1600" dirty="0"/>
          </a:p>
          <a:p>
            <a:pPr marL="0" indent="0">
              <a:buFont typeface="Arial" panose="020B0604020202020204" pitchFamily="34" charset="0"/>
              <a:buNone/>
            </a:pPr>
            <a:r>
              <a:rPr lang="en-US" sz="1600" dirty="0"/>
              <a:t>Slide updated 12/1/2021 OAESP</a:t>
            </a:r>
            <a:r>
              <a:rPr lang="en-US" sz="1600" baseline="0" dirty="0"/>
              <a:t> (JP)</a:t>
            </a:r>
            <a:endParaRPr lang="en-US" sz="1600" dirty="0"/>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D8AD8C53-ECBC-44FC-9144-A8C38BDE651D}" type="slidenum">
              <a:rPr lang="en-US" smtClean="0"/>
              <a:t>16</a:t>
            </a:fld>
            <a:endParaRPr lang="en-US" dirty="0"/>
          </a:p>
        </p:txBody>
      </p:sp>
    </p:spTree>
    <p:extLst>
      <p:ext uri="{BB962C8B-B14F-4D97-AF65-F5344CB8AC3E}">
        <p14:creationId xmlns:p14="http://schemas.microsoft.com/office/powerpoint/2010/main" val="752235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 how survivor benefits are calculated.</a:t>
            </a:r>
          </a:p>
          <a:p>
            <a:pPr marL="0" marR="0">
              <a:spcBef>
                <a:spcPts val="0"/>
              </a:spcBef>
              <a:spcAft>
                <a:spcPts val="0"/>
              </a:spcAft>
            </a:pPr>
            <a:r>
              <a:rPr lang="en-US" sz="1800" dirty="0">
                <a:solidFill>
                  <a:srgbClr val="203864"/>
                </a:solidFill>
                <a:effectLst/>
                <a:latin typeface="Segoe UI" panose="020B0502040204020203" pitchFamily="34" charset="0"/>
                <a:ea typeface="Calibri" panose="020F0502020204030204" pitchFamily="34" charset="0"/>
              </a:rPr>
              <a:t>Your surviving spouse can claim survivor’s benefits once they reach age 60.  If they start receiving survivors benefits at age 60, they will get 71.5% of your basic benefit amount.  The longer they wait to start benefits, the higher the percent they receive – up to 100% of your basic benefit if they begin receiving survivors benefits at their full retirement age. </a:t>
            </a:r>
          </a:p>
          <a:p>
            <a:pPr marL="0" marR="0">
              <a:spcBef>
                <a:spcPts val="0"/>
              </a:spcBef>
              <a:spcAft>
                <a:spcPts val="0"/>
              </a:spcAft>
            </a:pPr>
            <a:r>
              <a:rPr lang="en-US" sz="1800" dirty="0">
                <a:solidFill>
                  <a:srgbClr val="20386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3864"/>
                </a:solidFill>
                <a:effectLst/>
                <a:latin typeface="Segoe UI" panose="020B0502040204020203" pitchFamily="34" charset="0"/>
                <a:ea typeface="Calibri" panose="020F0502020204030204" pitchFamily="34" charset="0"/>
              </a:rPr>
              <a:t>If you waited until past your full retirement age to start receiving your retirement benefits, the amount your surviving spouse receives will be based on that higher benefit amount. </a:t>
            </a:r>
          </a:p>
          <a:p>
            <a:pPr marL="0" marR="0">
              <a:spcBef>
                <a:spcPts val="0"/>
              </a:spcBef>
              <a:spcAft>
                <a:spcPts val="0"/>
              </a:spcAft>
            </a:pPr>
            <a:endParaRPr lang="en-US" sz="1800" dirty="0">
              <a:solidFill>
                <a:srgbClr val="203864"/>
              </a:solidFill>
              <a:effectLst/>
              <a:latin typeface="Segoe UI" panose="020B0502040204020203"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general information and there may be other factors based on each person’s situation.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updated 12/13/2021 (DRB/JP)</a:t>
            </a:r>
          </a:p>
          <a:p>
            <a:endParaRPr lang="en-US"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17</a:t>
            </a:fld>
            <a:endParaRPr lang="en-US"/>
          </a:p>
        </p:txBody>
      </p:sp>
    </p:spTree>
    <p:extLst>
      <p:ext uri="{BB962C8B-B14F-4D97-AF65-F5344CB8AC3E}">
        <p14:creationId xmlns:p14="http://schemas.microsoft.com/office/powerpoint/2010/main" val="312606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Note:  Divorced spouses qualify if marriage lasted at least 10 years and other conditions are met.</a:t>
            </a:r>
          </a:p>
          <a:p>
            <a:endParaRPr lang="en-US" sz="1100" dirty="0"/>
          </a:p>
          <a:p>
            <a:pPr eaLnBrk="1" hangingPunct="1">
              <a:spcBef>
                <a:spcPct val="0"/>
              </a:spcBef>
              <a:defRPr/>
            </a:pPr>
            <a:r>
              <a:rPr lang="en-US" altLang="en-US" sz="1100" b="0" dirty="0">
                <a:latin typeface="Arial" panose="020B0604020202020204" pitchFamily="34" charset="0"/>
              </a:rPr>
              <a:t>Here is a side-by-side comparison of spousal and survivor benefits.</a:t>
            </a:r>
          </a:p>
          <a:p>
            <a:pPr eaLnBrk="1" hangingPunct="1">
              <a:spcBef>
                <a:spcPct val="0"/>
              </a:spcBef>
              <a:defRPr/>
            </a:pPr>
            <a:endParaRPr lang="en-US" altLang="en-US" sz="1100" b="0" dirty="0">
              <a:latin typeface="Arial" panose="020B0604020202020204" pitchFamily="34" charset="0"/>
            </a:endParaRPr>
          </a:p>
          <a:p>
            <a:pPr marL="291075" indent="-291075">
              <a:spcBef>
                <a:spcPct val="0"/>
              </a:spcBef>
              <a:buFont typeface="Arial" panose="020B0604020202020204" pitchFamily="34" charset="0"/>
              <a:buChar char="•"/>
              <a:defRPr/>
            </a:pPr>
            <a:r>
              <a:rPr lang="en-US" altLang="en-US" sz="1100" b="0" dirty="0">
                <a:latin typeface="Arial" panose="020B0604020202020204" pitchFamily="34" charset="0"/>
              </a:rPr>
              <a:t>The worker and his or her spouse must be married for one year (continuously) immediately before the day on which the application is filed. </a:t>
            </a:r>
          </a:p>
          <a:p>
            <a:pPr marL="291075" indent="-291075">
              <a:spcBef>
                <a:spcPct val="0"/>
              </a:spcBef>
              <a:buFont typeface="Arial" panose="020B0604020202020204" pitchFamily="34" charset="0"/>
              <a:buChar char="•"/>
              <a:defRPr/>
            </a:pPr>
            <a:endParaRPr lang="en-US" altLang="en-US" sz="1100" b="0" dirty="0">
              <a:latin typeface="Arial" panose="020B0604020202020204" pitchFamily="34" charset="0"/>
            </a:endParaRPr>
          </a:p>
          <a:p>
            <a:pPr marL="291075" indent="-291075">
              <a:spcBef>
                <a:spcPct val="0"/>
              </a:spcBef>
              <a:buFont typeface="Arial" panose="020B0604020202020204" pitchFamily="34" charset="0"/>
              <a:buChar char="•"/>
              <a:defRPr/>
            </a:pPr>
            <a:r>
              <a:rPr lang="en-US" altLang="en-US" sz="1100" b="0" dirty="0">
                <a:latin typeface="Arial" panose="020B0604020202020204" pitchFamily="34" charset="0"/>
              </a:rPr>
              <a:t>(Note: The one-year requirement can be waived if the spouse is the natural mother or father of the worker’s biological child or if the spouse was entitled or potentially entitled to certain auxiliary or survivor’s benefits in the month before the month of marriage to the worker).</a:t>
            </a:r>
          </a:p>
          <a:p>
            <a:pPr marL="291075" indent="-291075">
              <a:spcBef>
                <a:spcPct val="0"/>
              </a:spcBef>
              <a:buFont typeface="Arial" panose="020B0604020202020204" pitchFamily="34" charset="0"/>
              <a:buChar char="•"/>
              <a:defRPr/>
            </a:pPr>
            <a:endParaRPr lang="en-US" altLang="en-US" sz="1100" b="0" dirty="0">
              <a:latin typeface="Arial" panose="020B0604020202020204" pitchFamily="34" charset="0"/>
            </a:endParaRPr>
          </a:p>
          <a:p>
            <a:pPr marL="291075" indent="-291075">
              <a:spcBef>
                <a:spcPct val="0"/>
              </a:spcBef>
              <a:buFont typeface="Arial" panose="020B0604020202020204" pitchFamily="34" charset="0"/>
              <a:buChar char="•"/>
              <a:defRPr/>
            </a:pPr>
            <a:r>
              <a:rPr lang="en-US" altLang="en-US" sz="1100" b="0" dirty="0">
                <a:latin typeface="Arial" panose="020B0604020202020204" pitchFamily="34" charset="0"/>
              </a:rPr>
              <a:t>If a spouse is caring for a child under age 16 of the worker, the spouse could qualify regardless of age. When the youngest child turns 16, the spouse’s benefit will stop, even though the child’s benefit will continue. However, if the child is disabled, the spouse’s benefits will continue as long as the child is under his or her care.  </a:t>
            </a:r>
          </a:p>
          <a:p>
            <a:endParaRPr lang="en-US" sz="1100" b="0" dirty="0"/>
          </a:p>
          <a:p>
            <a:r>
              <a:rPr lang="en-US" sz="1100" dirty="0"/>
              <a:t>Slide updated 9/2/2020 (JP)</a:t>
            </a:r>
          </a:p>
        </p:txBody>
      </p:sp>
      <p:sp>
        <p:nvSpPr>
          <p:cNvPr id="4" name="Slide Number Placeholder 3"/>
          <p:cNvSpPr>
            <a:spLocks noGrp="1"/>
          </p:cNvSpPr>
          <p:nvPr>
            <p:ph type="sldNum" sz="quarter" idx="10"/>
          </p:nvPr>
        </p:nvSpPr>
        <p:spPr/>
        <p:txBody>
          <a:bodyPr/>
          <a:lstStyle/>
          <a:p>
            <a:fld id="{D8AD8C53-ECBC-44FC-9144-A8C38BDE651D}" type="slidenum">
              <a:rPr lang="en-US" smtClean="0"/>
              <a:t>18</a:t>
            </a:fld>
            <a:endParaRPr lang="en-US" dirty="0"/>
          </a:p>
        </p:txBody>
      </p:sp>
    </p:spTree>
    <p:extLst>
      <p:ext uri="{BB962C8B-B14F-4D97-AF65-F5344CB8AC3E}">
        <p14:creationId xmlns:p14="http://schemas.microsoft.com/office/powerpoint/2010/main" val="92253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31543">
              <a:buFont typeface="Arial" panose="020B0604020202020204" pitchFamily="34" charset="0"/>
              <a:buChar char="•"/>
              <a:defRPr/>
            </a:pPr>
            <a:r>
              <a:rPr lang="en-US" sz="18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Your unmarried child can get benefits if they are younger than age 18, between ages 18 and 19 and a full-time student (no higher than grade 12); or age 18 or older with a disability that began before age 22.</a:t>
            </a:r>
          </a:p>
          <a:p>
            <a:pPr marL="0" indent="0" defTabSz="931543">
              <a:buFont typeface="Arial" panose="020B0604020202020204" pitchFamily="34" charset="0"/>
              <a:buNone/>
              <a:defRPr/>
            </a:pPr>
            <a:endParaRPr lang="en-US" sz="18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31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Under certain circumstances, we can also pay benefits to a stepchild, grandchild, step-grandchild, or adopted child.</a:t>
            </a:r>
            <a:endParaRPr lang="en-US" sz="1200" strike="sngStrike" dirty="0"/>
          </a:p>
          <a:p>
            <a:pPr marL="0" indent="0" defTabSz="931543">
              <a:buFont typeface="Arial" panose="020B0604020202020204" pitchFamily="34" charset="0"/>
              <a:buNone/>
              <a:defRPr/>
            </a:pPr>
            <a:endParaRPr lang="en-US" sz="1200" dirty="0"/>
          </a:p>
          <a:p>
            <a:pPr marL="285750" indent="-285750">
              <a:buFont typeface="Arial" panose="020B0604020202020204" pitchFamily="34" charset="0"/>
              <a:buChar char="•"/>
            </a:pPr>
            <a:r>
              <a:rPr lang="en-US" sz="1200" dirty="0"/>
              <a:t>Within a family, a child can receive up to one-half of the parent’s full retirement or disability benefit. If a child receives survivors' benefits, they can get up to 75 percent of the deceased parent’s basic Social Security benefit. </a:t>
            </a:r>
          </a:p>
          <a:p>
            <a:pPr marL="0" indent="0">
              <a:buFont typeface="Arial" panose="020B0604020202020204" pitchFamily="34" charset="0"/>
              <a:buNone/>
            </a:pPr>
            <a:endParaRPr lang="en-US" sz="1200" dirty="0"/>
          </a:p>
          <a:p>
            <a:pPr marL="285750" indent="-285750">
              <a:buFont typeface="Arial" panose="020B0604020202020204" pitchFamily="34" charset="0"/>
              <a:buChar char="•"/>
            </a:pPr>
            <a:r>
              <a:rPr lang="en-US" sz="1200" dirty="0"/>
              <a:t>There is a limit to the amount of money we can pay to a family. The family maximum can be from 150 to 180 percent of the parent’s full benefit amount. If the total amount payable to all family members exceeds this limit, we reduce each person’s benefit proportionately (except the worker’s) until the total equals the maximum allowable amount.</a:t>
            </a:r>
          </a:p>
          <a:p>
            <a:pPr marL="285750" indent="-285750">
              <a:buFont typeface="Arial" panose="020B0604020202020204" pitchFamily="34" charset="0"/>
              <a:buChar cha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Publication:</a:t>
            </a:r>
            <a:r>
              <a:rPr lang="en-US" sz="1200" baseline="0" dirty="0"/>
              <a:t>  ssa.gov/pubs/EN-05-10085.pdf</a:t>
            </a:r>
            <a:endParaRPr lang="en-US" sz="1200" dirty="0"/>
          </a:p>
          <a:p>
            <a:endParaRPr lang="en-US" dirty="0"/>
          </a:p>
          <a:p>
            <a:r>
              <a:rPr lang="en-US" dirty="0"/>
              <a:t>Speaker notes updated 12/1/2021 OAESP (JP)</a:t>
            </a:r>
          </a:p>
          <a:p>
            <a:r>
              <a:rPr lang="en-US" dirty="0"/>
              <a:t>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A8A644D-56E0-46BC-9390-92C53C406CE0}" type="slidenum">
              <a:rPr lang="en-US" smtClean="0"/>
              <a:t>19</a:t>
            </a:fld>
            <a:endParaRPr lang="en-US"/>
          </a:p>
        </p:txBody>
      </p:sp>
    </p:spTree>
    <p:extLst>
      <p:ext uri="{BB962C8B-B14F-4D97-AF65-F5344CB8AC3E}">
        <p14:creationId xmlns:p14="http://schemas.microsoft.com/office/powerpoint/2010/main" val="386329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20</a:t>
            </a:fld>
            <a:endParaRPr lang="en-US" dirty="0"/>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5255" y="4419602"/>
            <a:ext cx="5919893" cy="4257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No one pays federal income tax on more than 85 percent of his or her Social Security benefits based on Internal Revenue Service (IRS) rules.</a:t>
            </a:r>
          </a:p>
          <a:p>
            <a:endParaRPr lang="en-US" sz="1000" dirty="0"/>
          </a:p>
          <a:p>
            <a:r>
              <a:rPr lang="en-US" sz="1200" b="0" i="0" u="none" strike="noStrike" kern="1200" baseline="0" dirty="0">
                <a:solidFill>
                  <a:schemeClr val="tx1"/>
                </a:solidFill>
                <a:latin typeface="+mn-lt"/>
                <a:ea typeface="+mn-ea"/>
                <a:cs typeface="+mn-cs"/>
              </a:rPr>
              <a:t>At the end of each year, we’ll mail you a </a:t>
            </a:r>
            <a:r>
              <a:rPr lang="en-US" sz="1200" b="0" i="1" u="none" strike="noStrike" kern="1200" baseline="0" dirty="0">
                <a:solidFill>
                  <a:schemeClr val="tx1"/>
                </a:solidFill>
                <a:latin typeface="+mn-lt"/>
                <a:ea typeface="+mn-ea"/>
                <a:cs typeface="+mn-cs"/>
              </a:rPr>
              <a:t>Social Security Benefit Statement </a:t>
            </a:r>
            <a:r>
              <a:rPr lang="en-US" sz="1200" b="0" i="0" u="none" strike="noStrike" kern="1200" baseline="0" dirty="0">
                <a:solidFill>
                  <a:schemeClr val="tx1"/>
                </a:solidFill>
                <a:latin typeface="+mn-lt"/>
                <a:ea typeface="+mn-ea"/>
                <a:cs typeface="+mn-cs"/>
              </a:rPr>
              <a:t>(Form SSA-1099) showing the amount of benefits you received. Use this statement when you complete your federal income tax return to find out if you must pay taxes on your benefits.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you’re not required to have Social Security withhold federal taxes, you may find it easier than paying quarterly estimated tax payments.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more information, read </a:t>
            </a:r>
            <a:r>
              <a:rPr lang="en-US" sz="1200" b="0" i="1" u="none" strike="noStrike" kern="1200" baseline="0" dirty="0">
                <a:solidFill>
                  <a:schemeClr val="tx1"/>
                </a:solidFill>
                <a:latin typeface="+mn-lt"/>
                <a:ea typeface="+mn-ea"/>
                <a:cs typeface="+mn-cs"/>
              </a:rPr>
              <a:t>Tax Guide for Seniors </a:t>
            </a:r>
            <a:r>
              <a:rPr lang="en-US" sz="1200" b="0" i="0" u="none" strike="noStrike" kern="1200" baseline="0" dirty="0">
                <a:solidFill>
                  <a:schemeClr val="tx1"/>
                </a:solidFill>
                <a:latin typeface="+mn-lt"/>
                <a:ea typeface="+mn-ea"/>
                <a:cs typeface="+mn-cs"/>
              </a:rPr>
              <a:t>(IRS Publication No. 554) and </a:t>
            </a:r>
            <a:r>
              <a:rPr lang="en-US" sz="1200" b="0" i="1" u="none" strike="noStrike" kern="1200" baseline="0" dirty="0">
                <a:solidFill>
                  <a:schemeClr val="tx1"/>
                </a:solidFill>
                <a:latin typeface="+mn-lt"/>
                <a:ea typeface="+mn-ea"/>
                <a:cs typeface="+mn-cs"/>
              </a:rPr>
              <a:t>Social Security and Equivalent Railroad Retirement Benefits </a:t>
            </a:r>
            <a:r>
              <a:rPr lang="en-US" sz="1200" b="0" i="0" u="none" strike="noStrike" kern="1200" baseline="0" dirty="0">
                <a:solidFill>
                  <a:schemeClr val="tx1"/>
                </a:solidFill>
                <a:latin typeface="+mn-lt"/>
                <a:ea typeface="+mn-ea"/>
                <a:cs typeface="+mn-cs"/>
              </a:rPr>
              <a:t>(IRS Publication No. 915) at </a:t>
            </a:r>
            <a:r>
              <a:rPr lang="en-US" sz="1200" b="1" i="1" u="none" strike="noStrike" kern="1200" baseline="0" dirty="0">
                <a:solidFill>
                  <a:schemeClr val="tx1"/>
                </a:solidFill>
                <a:latin typeface="+mn-lt"/>
                <a:ea typeface="+mn-ea"/>
                <a:cs typeface="+mn-cs"/>
              </a:rPr>
              <a:t>irs.gov/publications</a:t>
            </a:r>
            <a:r>
              <a:rPr lang="en-US" sz="1200" b="0" i="0" u="none" strike="noStrike" kern="1200" baseline="0" dirty="0">
                <a:solidFill>
                  <a:schemeClr val="tx1"/>
                </a:solidFill>
                <a:latin typeface="+mn-lt"/>
                <a:ea typeface="+mn-ea"/>
                <a:cs typeface="+mn-cs"/>
              </a:rPr>
              <a:t>, or call the Internal Revenue Service’s toll-free telephone number, </a:t>
            </a:r>
            <a:r>
              <a:rPr lang="en-US" sz="1200" b="1" i="0" u="none" strike="noStrike" kern="1200" baseline="0" dirty="0">
                <a:solidFill>
                  <a:schemeClr val="tx1"/>
                </a:solidFill>
                <a:latin typeface="+mn-lt"/>
                <a:ea typeface="+mn-ea"/>
                <a:cs typeface="+mn-cs"/>
              </a:rPr>
              <a:t>1-800-829-3676</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a:t>
            </a:r>
            <a:r>
              <a:rPr lang="en-US" sz="1200" b="0" i="1" u="none" strike="noStrike" kern="1200" baseline="0" dirty="0">
                <a:solidFill>
                  <a:schemeClr val="tx1"/>
                </a:solidFill>
                <a:latin typeface="+mn-lt"/>
                <a:ea typeface="+mn-ea"/>
                <a:cs typeface="+mn-cs"/>
              </a:rPr>
              <a:t>On the 1040 tax return, your “combined income” is the sum of your adjusted gross income plus nontaxable interest plus half of your Social Security benefits. </a:t>
            </a:r>
            <a:endParaRPr lang="en-US" sz="1200" b="0" i="0" u="none" strike="noStrike" kern="1200" baseline="0" dirty="0">
              <a:solidFill>
                <a:schemeClr val="tx1"/>
              </a:solidFill>
              <a:latin typeface="+mn-lt"/>
              <a:ea typeface="+mn-ea"/>
              <a:cs typeface="+mn-cs"/>
            </a:endParaRPr>
          </a:p>
          <a:p>
            <a:r>
              <a:rPr lang="en-US" sz="1000" dirty="0"/>
              <a:t>-----</a:t>
            </a:r>
          </a:p>
          <a:p>
            <a:endParaRPr lang="en-US" sz="1000" dirty="0"/>
          </a:p>
          <a:p>
            <a:r>
              <a:rPr lang="en-US" sz="1000" dirty="0"/>
              <a:t>Source:</a:t>
            </a:r>
            <a:r>
              <a:rPr lang="en-US" sz="1000" baseline="0" dirty="0"/>
              <a:t>  ssa.gov/pubs/EN-05-10035.pdf (Retirement)</a:t>
            </a:r>
          </a:p>
          <a:p>
            <a:r>
              <a:rPr lang="en-US" sz="1000" baseline="0" dirty="0"/>
              <a:t>Slide contents verified 11/23/2021 (JP)</a:t>
            </a:r>
            <a:endParaRPr lang="en-US" sz="1000" dirty="0"/>
          </a:p>
          <a:p>
            <a:endParaRPr lang="en-US" altLang="en-US" sz="1000" dirty="0">
              <a:latin typeface="Arial" pitchFamily="34" charset="0"/>
              <a:cs typeface="Arial" pitchFamily="34" charset="0"/>
            </a:endParaRPr>
          </a:p>
        </p:txBody>
      </p:sp>
    </p:spTree>
    <p:extLst>
      <p:ext uri="{BB962C8B-B14F-4D97-AF65-F5344CB8AC3E}">
        <p14:creationId xmlns:p14="http://schemas.microsoft.com/office/powerpoint/2010/main" val="203121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Social Security was never meant to be the only source of income for people when they retire.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 was always meant to be a base, a foundation</a:t>
            </a:r>
            <a:r>
              <a:rPr lang="en-US" sz="1200" baseline="0" dirty="0"/>
              <a:t>, to </a:t>
            </a:r>
            <a:r>
              <a:rPr lang="en-US" sz="1200" dirty="0"/>
              <a:t>be supplemented</a:t>
            </a:r>
            <a:r>
              <a:rPr lang="en-US" sz="1200" baseline="0" dirty="0"/>
              <a:t> </a:t>
            </a:r>
            <a:r>
              <a:rPr lang="en-US" sz="1200" dirty="0"/>
              <a:t>with</a:t>
            </a:r>
            <a:r>
              <a:rPr lang="en-US" sz="1200" baseline="0" dirty="0"/>
              <a:t> savings, investments, 401ks, IRAs,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the average worker, Social Security replaces about 40 percent of their pre-retirement income. </a:t>
            </a:r>
          </a:p>
          <a:p>
            <a:pPr marL="285750" lvl="0" indent="-285750">
              <a:buFont typeface="Arial" panose="020B0604020202020204" pitchFamily="34" charset="0"/>
              <a:buChar char="•"/>
              <a:defRPr/>
            </a:pPr>
            <a:r>
              <a:rPr lang="en-US" altLang="en-US" sz="1200" dirty="0"/>
              <a:t>Financial experts say you’ll need 70-80% of your pre-retirement income to live comfortably in retirement.</a:t>
            </a:r>
          </a:p>
          <a:p>
            <a:pPr marL="285750" lvl="0" indent="-285750">
              <a:buFont typeface="Arial" panose="020B0604020202020204" pitchFamily="34" charset="0"/>
              <a:buChar char="•"/>
              <a:defRPr/>
            </a:pPr>
            <a:endParaRPr lang="en-US" sz="1200" dirty="0"/>
          </a:p>
          <a:p>
            <a:pPr marL="0" lvl="0" indent="0">
              <a:buFont typeface="Arial" panose="020B0604020202020204" pitchFamily="34" charset="0"/>
              <a:buNone/>
              <a:defRPr/>
            </a:pPr>
            <a:r>
              <a:rPr lang="en-US" sz="1200" dirty="0"/>
              <a:t>8/27/2020 - Speaker</a:t>
            </a:r>
            <a:r>
              <a:rPr lang="en-US" sz="1200" baseline="0" dirty="0"/>
              <a:t> notes updated (JP)</a:t>
            </a:r>
            <a:endParaRPr lang="en-US" sz="1200" dirty="0"/>
          </a:p>
        </p:txBody>
      </p:sp>
      <p:sp>
        <p:nvSpPr>
          <p:cNvPr id="4" name="Slide Number Placeholder 3"/>
          <p:cNvSpPr>
            <a:spLocks noGrp="1"/>
          </p:cNvSpPr>
          <p:nvPr>
            <p:ph type="sldNum" sz="quarter" idx="10"/>
          </p:nvPr>
        </p:nvSpPr>
        <p:spPr/>
        <p:txBody>
          <a:bodyPr/>
          <a:lstStyle/>
          <a:p>
            <a:fld id="{7AA6493C-F506-43B6-9B4D-1CDB5879358C}" type="slidenum">
              <a:rPr lang="en-US" smtClean="0"/>
              <a:t>3</a:t>
            </a:fld>
            <a:endParaRPr lang="en-US"/>
          </a:p>
        </p:txBody>
      </p:sp>
    </p:spTree>
    <p:extLst>
      <p:ext uri="{BB962C8B-B14F-4D97-AF65-F5344CB8AC3E}">
        <p14:creationId xmlns:p14="http://schemas.microsoft.com/office/powerpoint/2010/main" val="9037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1201"/>
              </a:spcBef>
              <a:buFont typeface="Arial" panose="020B0604020202020204" pitchFamily="34" charset="0"/>
              <a:buChar char="•"/>
            </a:pPr>
            <a:r>
              <a:rPr lang="en-US" altLang="en-US" sz="1600" b="0">
                <a:cs typeface="Arial" charset="0"/>
              </a:rPr>
              <a:t>You can apply for your Social Security within 4 months of when you want your benefits to begin.</a:t>
            </a:r>
          </a:p>
          <a:p>
            <a:pPr marL="0" indent="0">
              <a:spcBef>
                <a:spcPts val="1201"/>
              </a:spcBef>
              <a:buFont typeface="Arial" panose="020B0604020202020204" pitchFamily="34" charset="0"/>
              <a:buNone/>
            </a:pPr>
            <a:endParaRPr lang="en-US" altLang="en-US" sz="1600" b="0">
              <a:cs typeface="Arial" charset="0"/>
            </a:endParaRPr>
          </a:p>
          <a:p>
            <a:pPr marL="285750" indent="-285750">
              <a:spcBef>
                <a:spcPts val="1194"/>
              </a:spcBef>
              <a:buFont typeface="Arial" panose="020B0604020202020204" pitchFamily="34" charset="0"/>
              <a:buChar char="•"/>
              <a:defRPr/>
            </a:pPr>
            <a:r>
              <a:rPr lang="en-US" altLang="en-US" sz="1600" b="0">
                <a:cs typeface="Arial" charset="0"/>
              </a:rPr>
              <a:t>You have three options, when it comes time to file:</a:t>
            </a:r>
          </a:p>
          <a:p>
            <a:pPr marL="800100" lvl="1" indent="-342900">
              <a:spcBef>
                <a:spcPts val="1194"/>
              </a:spcBef>
              <a:buFont typeface="+mj-lt"/>
              <a:buAutoNum type="arabicPeriod"/>
              <a:defRPr/>
            </a:pPr>
            <a:r>
              <a:rPr lang="en-US" altLang="en-US" sz="1600">
                <a:cs typeface="Arial" charset="0"/>
              </a:rPr>
              <a:t>A</a:t>
            </a:r>
            <a:r>
              <a:rPr lang="en-US" altLang="en-US" sz="1600" b="0">
                <a:cs typeface="Arial" charset="0"/>
              </a:rPr>
              <a:t>pply online at ssa.gov. This is the most convenient way to apply. </a:t>
            </a:r>
          </a:p>
          <a:p>
            <a:pPr marL="800100" lvl="1" indent="-342900">
              <a:spcBef>
                <a:spcPts val="1194"/>
              </a:spcBef>
              <a:buFont typeface="+mj-lt"/>
              <a:buAutoNum type="arabicPeriod"/>
              <a:defRPr/>
            </a:pPr>
            <a:r>
              <a:rPr lang="en-US" altLang="en-US" sz="1600">
                <a:cs typeface="Arial" charset="0"/>
              </a:rPr>
              <a:t>C</a:t>
            </a:r>
            <a:r>
              <a:rPr lang="en-US" altLang="en-US" sz="1600" b="0">
                <a:cs typeface="Arial" charset="0"/>
              </a:rPr>
              <a:t>all Social Security to schedule an appointment to apply over the telephone on a day and time that is convenient for you.  </a:t>
            </a:r>
          </a:p>
          <a:p>
            <a:pPr marL="800100" lvl="1" indent="-342900">
              <a:spcBef>
                <a:spcPts val="1194"/>
              </a:spcBef>
              <a:buFont typeface="+mj-lt"/>
              <a:buAutoNum type="arabicPeriod"/>
              <a:defRPr/>
            </a:pPr>
            <a:r>
              <a:rPr lang="en-US" altLang="en-US" sz="1600">
                <a:cs typeface="Arial" charset="0"/>
              </a:rPr>
              <a:t>C</a:t>
            </a:r>
            <a:r>
              <a:rPr lang="en-US" altLang="en-US" sz="1600" b="0">
                <a:cs typeface="Arial" charset="0"/>
              </a:rPr>
              <a:t>all Social Security to schedule an appointment to apply in-person at your local Social Security office with a face-to-face interview.  </a:t>
            </a:r>
          </a:p>
          <a:p>
            <a:pPr marL="457200" lvl="1" indent="0">
              <a:spcBef>
                <a:spcPts val="1194"/>
              </a:spcBef>
              <a:buFont typeface="+mj-lt"/>
              <a:buNone/>
              <a:defRPr/>
            </a:pPr>
            <a:endParaRPr lang="en-US" altLang="en-US" sz="1600" b="0">
              <a:cs typeface="Arial" charset="0"/>
            </a:endParaRPr>
          </a:p>
          <a:p>
            <a:pPr marL="285750" indent="-285750">
              <a:buFont typeface="Arial" panose="020B0604020202020204" pitchFamily="34" charset="0"/>
              <a:buChar char="•"/>
            </a:pPr>
            <a:r>
              <a:rPr lang="en-US" sz="1600" b="0"/>
              <a:t>You cannot file online for </a:t>
            </a:r>
            <a:r>
              <a:rPr lang="en-US" sz="1600"/>
              <a:t>auxiliary child’s benefits, disabled adult child benefits, or </a:t>
            </a:r>
            <a:r>
              <a:rPr lang="en-US" sz="1600" b="0"/>
              <a:t>survivor’s benefits. </a:t>
            </a:r>
          </a:p>
          <a:p>
            <a:pPr marL="285750" indent="-285750">
              <a:buFont typeface="Arial" panose="020B0604020202020204" pitchFamily="34" charset="0"/>
              <a:buChar char="•"/>
            </a:pPr>
            <a:endParaRPr lang="en-US" sz="16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Applying online is still the most convenient way to apply for benefits.  You can apply for retirement benefits in as little as 15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a:t>Modified 800# hours added 1/5/2022 (JP)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a:t>Paragraph 3 speaker notes updated 6/8/2022 (JP/AJ)</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80</a:t>
            </a:r>
          </a:p>
        </p:txBody>
      </p:sp>
    </p:spTree>
    <p:extLst>
      <p:ext uri="{BB962C8B-B14F-4D97-AF65-F5344CB8AC3E}">
        <p14:creationId xmlns:p14="http://schemas.microsoft.com/office/powerpoint/2010/main" val="4016725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Arial" panose="020B0604020202020204" pitchFamily="34" charset="0"/>
              </a:rPr>
              <a:t>The Social Security website is a valuable resource of information about all of Social Security’s programs and is accessible from a computer, tablet and smartphone.  We encourage you to use our online retirement planning tools to plan for a secure financial future. </a:t>
            </a:r>
          </a:p>
          <a:p>
            <a:pPr eaLnBrk="1" hangingPunct="1"/>
            <a:endParaRPr lang="en-US" altLang="en-US" b="0" dirty="0">
              <a:latin typeface="Arial" panose="020B0604020202020204" pitchFamily="34" charset="0"/>
            </a:endParaRPr>
          </a:p>
          <a:p>
            <a:pPr eaLnBrk="1" hangingPunct="1"/>
            <a:r>
              <a:rPr lang="en-US" altLang="en-US" b="0" dirty="0">
                <a:latin typeface="Arial" panose="020B0604020202020204" pitchFamily="34" charset="0"/>
              </a:rPr>
              <a:t>Slide updated 12/6/2022 (SY/JP)</a:t>
            </a:r>
          </a:p>
        </p:txBody>
      </p:sp>
      <p:sp>
        <p:nvSpPr>
          <p:cNvPr id="1761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78</a:t>
            </a:r>
          </a:p>
        </p:txBody>
      </p:sp>
    </p:spTree>
    <p:extLst>
      <p:ext uri="{BB962C8B-B14F-4D97-AF65-F5344CB8AC3E}">
        <p14:creationId xmlns:p14="http://schemas.microsoft.com/office/powerpoint/2010/main" val="1819389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Medicare has three enrollment periods:</a:t>
            </a:r>
            <a:endParaRPr lang="en-US" sz="1600" dirty="0">
              <a:cs typeface="Calibri"/>
            </a:endParaRPr>
          </a:p>
          <a:p>
            <a:pPr marL="800100" lvl="1" indent="-342900">
              <a:buFont typeface="+mj-lt"/>
              <a:buAutoNum type="arabicPeriod"/>
            </a:pPr>
            <a:r>
              <a:rPr lang="en-US" sz="1600" dirty="0"/>
              <a:t>Initial Enrollment Period – This is a 7-month period that begins three months before your 65th birthday, includes the month you turn age 65, and ends three months after that birthday.</a:t>
            </a:r>
            <a:endParaRPr lang="en-US" sz="1600" dirty="0">
              <a:cs typeface="Calibri"/>
            </a:endParaRPr>
          </a:p>
          <a:p>
            <a:pPr marL="800100" lvl="1" indent="-342900">
              <a:buFont typeface="+mj-lt"/>
              <a:buAutoNum type="arabicPeriod"/>
            </a:pPr>
            <a:r>
              <a:rPr lang="en-US" sz="1600" dirty="0"/>
              <a:t>Special Enrollment Period-- If you are age 65 or older, you or your spouse are still working and you are covered under a group health plan based on that current employment, you may not need to apply for Medicare Part B at age 65. You may qualify for a "Special Enrollment Period" (SEP) that will let you sign up for Part B at the time you retire without a penalty for delayed enrollment.</a:t>
            </a:r>
            <a:endParaRPr lang="en-US" sz="1600" dirty="0">
              <a:cs typeface="Calibri"/>
            </a:endParaRPr>
          </a:p>
          <a:p>
            <a:pPr marL="800100" lvl="1" indent="-342900">
              <a:buFont typeface="+mj-lt"/>
              <a:buAutoNum type="arabicPeriod"/>
            </a:pPr>
            <a:r>
              <a:rPr lang="en-US" sz="1600" dirty="0"/>
              <a:t>General Enrollment Period - If you didn't sign up for Part A and/or Part B when you were first eligible, and you aren’t eligible for a Special Enrollment Period, you can sign up during the General Enrollment Period between January 1–March 31 each year. Beginning 2023, coverage begins the month after you enroll. You may have to pay a late enrollment penalty for as long as you have Part B coverage. </a:t>
            </a:r>
            <a:endParaRPr lang="en-US" sz="1600" dirty="0">
              <a:solidFill>
                <a:srgbClr val="FF0000"/>
              </a:solidFill>
            </a:endParaRPr>
          </a:p>
          <a:p>
            <a:pPr lvl="1"/>
            <a:r>
              <a:rPr lang="en-US" sz="1600" dirty="0"/>
              <a:t>You can file for Medicare if you are delaying cash</a:t>
            </a:r>
            <a:r>
              <a:rPr lang="en-US" sz="1600" baseline="0" dirty="0"/>
              <a:t> benefits.</a:t>
            </a:r>
            <a:r>
              <a:rPr lang="en-US" sz="1600" dirty="0"/>
              <a:t> </a:t>
            </a:r>
            <a:endParaRPr lang="en-US" sz="1600" baseline="0" dirty="0">
              <a:solidFill>
                <a:srgbClr val="FF0000"/>
              </a:solidFill>
              <a:cs typeface="Calibri"/>
            </a:endParaRPr>
          </a:p>
          <a:p>
            <a:pPr marL="285750" indent="-285750">
              <a:buFont typeface="Arial" panose="020B0604020202020204" pitchFamily="34" charset="0"/>
              <a:buChar char="•"/>
            </a:pPr>
            <a:r>
              <a:rPr lang="en-US" sz="1600" dirty="0"/>
              <a:t>Health Savings Account (HSA) Information: You should not contribute to an HSA if you are enrolled in Medicare as there may be negative tax implications. </a:t>
            </a:r>
            <a:endParaRPr lang="en-US" sz="1400" dirty="0"/>
          </a:p>
          <a:p>
            <a:pPr marL="285750" indent="-285750">
              <a:buFont typeface="Arial" panose="020B0604020202020204" pitchFamily="34" charset="0"/>
              <a:buChar char="•"/>
            </a:pPr>
            <a:r>
              <a:rPr lang="en-US" sz="1600" dirty="0">
                <a:cs typeface="Calibri"/>
              </a:rPr>
              <a:t>Note to Speaker:  If a person states they missed an enrollment period due to an exceptional condition that prevented them from enrolling, state they can contact SSA to see if they qualify for a Special Enrollment Period due to Exceptional Conditions.</a:t>
            </a:r>
          </a:p>
          <a:p>
            <a:endParaRPr lang="en-US" sz="1100" dirty="0"/>
          </a:p>
          <a:p>
            <a:r>
              <a:rPr lang="en-US" sz="1100" dirty="0"/>
              <a:t>Speaker</a:t>
            </a:r>
            <a:r>
              <a:rPr lang="en-US" sz="1100" baseline="0" dirty="0"/>
              <a:t> notes updated OISP/OEEMP 10/13/2022 (SY/JP)</a:t>
            </a:r>
          </a:p>
          <a:p>
            <a:r>
              <a:rPr lang="en-US" sz="1100" baseline="0" dirty="0"/>
              <a:t>Speaker notes updated 12/6/2022 (SY/JP)</a:t>
            </a:r>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23</a:t>
            </a:fld>
            <a:endParaRPr lang="en-US"/>
          </a:p>
        </p:txBody>
      </p:sp>
    </p:spTree>
    <p:extLst>
      <p:ext uri="{BB962C8B-B14F-4D97-AF65-F5344CB8AC3E}">
        <p14:creationId xmlns:p14="http://schemas.microsoft.com/office/powerpoint/2010/main" val="408552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Medicare is our country’s health insurance program for people age 65 or older. People younger than age 65 with certain disabilities, or permanent kidney failure, or amyotrophic lateral sclerosis (Lou Gehrig’s disease), can also qualify for Medicare.  You have choices for how you get Medicare</a:t>
            </a:r>
            <a:r>
              <a:rPr lang="en-US" sz="1100" baseline="0" dirty="0"/>
              <a:t> coverage – Original Medicare and Medicare Advantage.</a:t>
            </a:r>
          </a:p>
          <a:p>
            <a:endParaRPr lang="en-US" sz="1100" baseline="0" dirty="0"/>
          </a:p>
          <a:p>
            <a:r>
              <a:rPr lang="en-US" sz="1100" b="1" dirty="0"/>
              <a:t>Original Medicare </a:t>
            </a:r>
            <a:r>
              <a:rPr lang="en-US" sz="1100" dirty="0"/>
              <a:t>includes Hospital (Part A) and Medical (Part B) insurance. If you want drug coverage, you can add a separate drug plan (Part D). You can also add a Medicare Supplement Insurance (</a:t>
            </a:r>
            <a:r>
              <a:rPr lang="en-US" sz="1100" dirty="0" err="1"/>
              <a:t>Medigap</a:t>
            </a:r>
            <a:r>
              <a:rPr lang="en-US" sz="1100" dirty="0"/>
              <a:t>) policy to help pay your out-of-pocket costs.</a:t>
            </a:r>
          </a:p>
          <a:p>
            <a:endParaRPr lang="en-US" sz="1100" dirty="0"/>
          </a:p>
          <a:p>
            <a:r>
              <a:rPr lang="en-US" sz="1100" dirty="0"/>
              <a:t>A </a:t>
            </a:r>
            <a:r>
              <a:rPr lang="en-US" sz="1100" b="1" dirty="0"/>
              <a:t>Medicare Advantage </a:t>
            </a:r>
            <a:r>
              <a:rPr lang="en-US" sz="1100" dirty="0"/>
              <a:t>Plan is an all-in-one alternative to Original Medicare. These "bundled" plans include Part A, Part B, and usually Part D. Most plans offer extra benefits— like vision, hearing, dental, and more.</a:t>
            </a:r>
          </a:p>
          <a:p>
            <a:endParaRPr lang="en-US" sz="1100" dirty="0"/>
          </a:p>
          <a:p>
            <a:r>
              <a:rPr lang="en-US" sz="1100" dirty="0"/>
              <a:t>==============</a:t>
            </a:r>
          </a:p>
          <a:p>
            <a:r>
              <a:rPr lang="en-US" sz="1100" u="sng" dirty="0"/>
              <a:t>Medicare has 4 parts:</a:t>
            </a:r>
          </a:p>
          <a:p>
            <a:r>
              <a:rPr lang="en-US" sz="1100" dirty="0"/>
              <a:t>1. Part A is Hospital Insurance which covers most inpatient hospital expenses. The 2022 deductible for Part A is $1,556.</a:t>
            </a:r>
          </a:p>
          <a:p>
            <a:endParaRPr lang="en-US" sz="1100" dirty="0"/>
          </a:p>
          <a:p>
            <a:r>
              <a:rPr lang="en-US" sz="1100" dirty="0"/>
              <a:t>2. Part B is Medical Insurance which covers 80% of doctor bills &amp; other outpatient medical expenses after your first $233 in approved charges. The 2022 standard monthly premium is $170.10. There is no monthly premium for Part A if you are insured for retirement benefits. After you retire, your health insurance may require for Medicare to pay first. Many supplemental plans require you to sign up for Medicare Part B. The Medicare premium most beneficiaries pay represents 1/4 of the actual cost, and the Federal government covers the balance of the cost.</a:t>
            </a:r>
          </a:p>
          <a:p>
            <a:endParaRPr lang="en-US" sz="1100" dirty="0"/>
          </a:p>
          <a:p>
            <a:r>
              <a:rPr lang="en-US" sz="1100" dirty="0"/>
              <a:t>3. Medicare Advantage—also known as Part C— is an “all in one” alternative to Original Medicare. These “bundled” plans include Part A, Part B, and usually Part D.  These plans may also have lower out-of-pocket costs and may offer extra benefits that Original Medicare doesn’t cover— like vision, dental, and more.</a:t>
            </a:r>
          </a:p>
          <a:p>
            <a:endParaRPr lang="en-US" sz="1100" dirty="0"/>
          </a:p>
          <a:p>
            <a:r>
              <a:rPr lang="en-US" sz="1100" dirty="0"/>
              <a:t>4. Part D is Medicare Prescription Drug coverage, which covers a major portion of your prescription drug costs. Your out-of-pocket costs—monthly premiums, annual deductible and prescription co-payments—will vary by plan. You enroll with a Medicare-approved prescription drug provider, not by contacting Social Security. Each Medicare Advantage plan can charge different out-of-pocket costs, but they must follow rules established by Medicare. Medicare-approved prescription drug plans cover a major portion of your prescription drug costs.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Learn</a:t>
            </a:r>
            <a:r>
              <a:rPr lang="en-US" sz="1100" baseline="0" dirty="0"/>
              <a:t> more with our publication, </a:t>
            </a:r>
            <a:r>
              <a:rPr lang="en-US" sz="1100" i="1" baseline="0" dirty="0"/>
              <a:t>Medicare</a:t>
            </a:r>
            <a:r>
              <a:rPr lang="en-US" sz="1100" baseline="0" dirty="0"/>
              <a:t>, 05-10043.  To learn more about Original Medicare, </a:t>
            </a:r>
            <a:r>
              <a:rPr lang="en-US" sz="1100" baseline="0" dirty="0" err="1"/>
              <a:t>Medigap</a:t>
            </a:r>
            <a:r>
              <a:rPr lang="en-US" sz="1100" baseline="0" dirty="0"/>
              <a:t>, or Medicare Advantage plans, visit medicare.gov/Publications/ to view CMS’ publication </a:t>
            </a:r>
            <a:r>
              <a:rPr lang="en-US" sz="1100" i="1" baseline="0" dirty="0"/>
              <a:t>Choosing a </a:t>
            </a:r>
            <a:r>
              <a:rPr lang="en-US" sz="1100" i="1" baseline="0" dirty="0" err="1"/>
              <a:t>Medigap</a:t>
            </a:r>
            <a:r>
              <a:rPr lang="en-US" sz="1100" i="1" baseline="0" dirty="0"/>
              <a:t> Policy,</a:t>
            </a:r>
            <a:r>
              <a:rPr lang="en-US" sz="1100" baseline="0" dirty="0"/>
              <a:t> Publication 02110, and </a:t>
            </a:r>
            <a:r>
              <a:rPr lang="en-US" sz="1100" i="1" baseline="0" dirty="0"/>
              <a:t>Understanding Medicare Advantage Plans,</a:t>
            </a:r>
            <a:r>
              <a:rPr lang="en-US" sz="1100" baseline="0" dirty="0"/>
              <a:t> Publication 12026.</a:t>
            </a:r>
            <a:endParaRPr lang="en-US" sz="1100" dirty="0"/>
          </a:p>
          <a:p>
            <a:endParaRPr lang="en-US" sz="1100" dirty="0"/>
          </a:p>
          <a:p>
            <a:r>
              <a:rPr lang="en-US" sz="1100" dirty="0"/>
              <a:t>Slide updated OISP/OEEMP 12/1/2021 (JP)</a:t>
            </a:r>
          </a:p>
        </p:txBody>
      </p:sp>
      <p:sp>
        <p:nvSpPr>
          <p:cNvPr id="4" name="Slide Number Placeholder 3"/>
          <p:cNvSpPr>
            <a:spLocks noGrp="1"/>
          </p:cNvSpPr>
          <p:nvPr>
            <p:ph type="sldNum" sz="quarter" idx="10"/>
          </p:nvPr>
        </p:nvSpPr>
        <p:spPr/>
        <p:txBody>
          <a:bodyPr/>
          <a:lstStyle/>
          <a:p>
            <a:fld id="{7AA6493C-F506-43B6-9B4D-1CDB5879358C}" type="slidenum">
              <a:rPr lang="en-US" smtClean="0"/>
              <a:t>24</a:t>
            </a:fld>
            <a:endParaRPr lang="en-US" dirty="0"/>
          </a:p>
        </p:txBody>
      </p:sp>
    </p:spTree>
    <p:extLst>
      <p:ext uri="{BB962C8B-B14F-4D97-AF65-F5344CB8AC3E}">
        <p14:creationId xmlns:p14="http://schemas.microsoft.com/office/powerpoint/2010/main" val="4239446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You can use our website to apply for Medicare Parts A and B along with Social Security retirement benefits. Most people apply for Medicare Part A along with their retirement benefits because you are required to enroll for Medicare Part A at the same time you start retirement benefits. (Medicare Part A has no monthly premium for those who have 40 work credits.) If you apply online for Medicare Part A only – and refuse Part B (which does have a monthly premium) – you can enroll in Part B later</a:t>
            </a:r>
            <a:r>
              <a:rPr lang="en-US" dirty="0"/>
              <a:t> anytime you are still covered</a:t>
            </a:r>
            <a:r>
              <a:rPr lang="en-US" sz="1200" kern="1200" dirty="0">
                <a:solidFill>
                  <a:schemeClr val="tx1"/>
                </a:solidFill>
                <a:effectLst/>
                <a:latin typeface="+mn-lt"/>
                <a:ea typeface="+mn-ea"/>
                <a:cs typeface="+mn-cs"/>
              </a:rPr>
              <a:t> </a:t>
            </a:r>
            <a:r>
              <a:rPr lang="en-US" dirty="0"/>
              <a:t>by your employer’s</a:t>
            </a:r>
            <a:r>
              <a:rPr lang="en-US" sz="1200" kern="1200" dirty="0">
                <a:solidFill>
                  <a:schemeClr val="tx1"/>
                </a:solidFill>
                <a:effectLst/>
                <a:latin typeface="+mn-lt"/>
                <a:ea typeface="+mn-ea"/>
                <a:cs typeface="+mn-cs"/>
              </a:rPr>
              <a:t> GHP </a:t>
            </a:r>
            <a:r>
              <a:rPr lang="en-US" dirty="0"/>
              <a:t>or within 8 months after your coverage or employment </a:t>
            </a:r>
            <a:r>
              <a:rPr lang="en-US" sz="1200" kern="1200" dirty="0">
                <a:solidFill>
                  <a:schemeClr val="tx1"/>
                </a:solidFill>
                <a:effectLst/>
                <a:latin typeface="+mn-lt"/>
                <a:ea typeface="+mn-ea"/>
                <a:cs typeface="+mn-cs"/>
              </a:rPr>
              <a:t>ends</a:t>
            </a:r>
            <a:r>
              <a:rPr lang="en-US" dirty="0"/>
              <a:t>, </a:t>
            </a:r>
            <a:r>
              <a:rPr lang="en-US" sz="1800" kern="1200" dirty="0">
                <a:solidFill>
                  <a:schemeClr val="tx1"/>
                </a:solidFill>
                <a:effectLst/>
                <a:latin typeface="Segoe UI"/>
                <a:cs typeface="Segoe UI"/>
              </a:rPr>
              <a:t>or</a:t>
            </a:r>
            <a:r>
              <a:rPr lang="en-US" sz="1800" dirty="0">
                <a:effectLst/>
                <a:latin typeface="Segoe UI"/>
                <a:cs typeface="Segoe UI"/>
              </a:rPr>
              <a:t> during the General Enrollment Period (GEP), Jan-March of the current year. Your Part B</a:t>
            </a:r>
            <a:r>
              <a:rPr lang="en-US" dirty="0">
                <a:effectLst/>
                <a:latin typeface="Calibri"/>
                <a:cs typeface="Calibri"/>
              </a:rPr>
              <a:t> </a:t>
            </a:r>
            <a:r>
              <a:rPr lang="en-US" dirty="0"/>
              <a:t>coverage starts the first day </a:t>
            </a:r>
            <a:r>
              <a:rPr lang="en-US" dirty="0">
                <a:effectLst/>
              </a:rPr>
              <a:t>of </a:t>
            </a:r>
            <a:r>
              <a:rPr lang="en-US" dirty="0"/>
              <a:t>the month after you sign up.</a:t>
            </a:r>
            <a:endParaRPr lang="en-US" sz="1800" dirty="0">
              <a:effectLst/>
              <a:latin typeface="Segoe UI" panose="020B0502040204020203"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a:defRPr/>
            </a:pPr>
            <a:r>
              <a:rPr lang="en-US" sz="1800" dirty="0">
                <a:effectLst/>
                <a:latin typeface="Segoe UI"/>
                <a:cs typeface="Segoe UI"/>
              </a:rPr>
              <a:t>If you don’t enroll in Medicare Part B during your initial enrollment period, you have another chance each year to sign up during a “general enrollment period” from January 1 through March 31. Your coverage begins the month after you enroll. Read our Medicare publication for more information – </a:t>
            </a:r>
            <a:r>
              <a:rPr lang="en-US" sz="4000" dirty="0">
                <a:effectLst/>
                <a:latin typeface="Segoe UI"/>
                <a:cs typeface="Segoe UI"/>
              </a:rPr>
              <a:t>ssa.gov/pubs/EN-05-10043.pdf</a:t>
            </a:r>
            <a:endParaRPr lang="en-US" sz="1200" kern="1200" dirty="0">
              <a:solidFill>
                <a:schemeClr val="tx1"/>
              </a:solidFill>
              <a:effectLst/>
              <a:latin typeface="Segoe UI"/>
              <a:cs typeface="Segoe U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If you are already enrolled in Medicare Part A and later you want to add Part B under the Special Enrollment Period, you have three options.</a:t>
            </a:r>
            <a:r>
              <a:rPr lang="en-US" dirty="0"/>
              <a:t> </a:t>
            </a:r>
            <a:r>
              <a:rPr lang="en-US" sz="1200" kern="1200" dirty="0">
                <a:solidFill>
                  <a:schemeClr val="tx1"/>
                </a:solidFill>
                <a:effectLst/>
                <a:latin typeface="+mn-lt"/>
                <a:ea typeface="+mn-ea"/>
                <a:cs typeface="+mn-cs"/>
              </a:rPr>
              <a:t> You can visit </a:t>
            </a:r>
            <a:r>
              <a:rPr lang="en-US" sz="1200" u="none" kern="1200" dirty="0">
                <a:solidFill>
                  <a:schemeClr val="tx1"/>
                </a:solidFill>
                <a:effectLst/>
                <a:latin typeface="+mn-lt"/>
                <a:ea typeface="+mn-ea"/>
                <a:cs typeface="+mn-cs"/>
              </a:rPr>
              <a:t>ssa.gov/Medicare-</a:t>
            </a:r>
            <a:r>
              <a:rPr lang="en-US" sz="1200" u="none" kern="1200" dirty="0" err="1">
                <a:solidFill>
                  <a:schemeClr val="tx1"/>
                </a:solidFill>
                <a:effectLst/>
                <a:latin typeface="+mn-lt"/>
                <a:ea typeface="+mn-ea"/>
                <a:cs typeface="+mn-cs"/>
              </a:rPr>
              <a:t>PartB</a:t>
            </a:r>
            <a:r>
              <a:rPr lang="en-US" sz="1200" u="none" kern="1200" dirty="0">
                <a:solidFill>
                  <a:schemeClr val="tx1"/>
                </a:solidFill>
                <a:effectLst/>
                <a:latin typeface="+mn-lt"/>
                <a:ea typeface="+mn-ea"/>
                <a:cs typeface="+mn-cs"/>
              </a:rPr>
              <a:t>-SEP</a:t>
            </a:r>
            <a:r>
              <a:rPr lang="en-US" sz="1200" kern="1200" dirty="0">
                <a:solidFill>
                  <a:schemeClr val="tx1"/>
                </a:solidFill>
                <a:effectLst/>
                <a:latin typeface="+mn-lt"/>
                <a:ea typeface="+mn-ea"/>
                <a:cs typeface="+mn-cs"/>
              </a:rPr>
              <a:t> to complete the online application.</a:t>
            </a:r>
            <a:r>
              <a:rPr lang="en-US" dirty="0"/>
              <a:t> </a:t>
            </a:r>
            <a:r>
              <a:rPr lang="en-US" sz="1200" kern="1200" dirty="0">
                <a:solidFill>
                  <a:schemeClr val="tx1"/>
                </a:solidFill>
                <a:effectLst/>
                <a:latin typeface="+mn-lt"/>
                <a:ea typeface="+mn-ea"/>
                <a:cs typeface="+mn-cs"/>
              </a:rPr>
              <a:t> You can also fax your completed </a:t>
            </a:r>
            <a:r>
              <a:rPr lang="en-US" sz="1200" u="none" kern="1200" dirty="0">
                <a:solidFill>
                  <a:schemeClr val="tx1"/>
                </a:solidFill>
                <a:effectLst/>
                <a:latin typeface="+mn-lt"/>
                <a:ea typeface="+mn-ea"/>
                <a:cs typeface="+mn-cs"/>
              </a:rPr>
              <a:t>CMS-40B</a:t>
            </a:r>
            <a:r>
              <a:rPr lang="en-US" sz="1200" kern="1200" dirty="0">
                <a:solidFill>
                  <a:schemeClr val="tx1"/>
                </a:solidFill>
                <a:effectLst/>
                <a:latin typeface="+mn-lt"/>
                <a:ea typeface="+mn-ea"/>
                <a:cs typeface="+mn-cs"/>
              </a:rPr>
              <a:t>, Application for Enrollment in Medicare – Part B (Medical Insurance) and </a:t>
            </a:r>
            <a:r>
              <a:rPr lang="en-US" sz="1200" u="none" kern="1200" dirty="0">
                <a:solidFill>
                  <a:schemeClr val="tx1"/>
                </a:solidFill>
                <a:effectLst/>
                <a:latin typeface="+mn-lt"/>
                <a:ea typeface="+mn-ea"/>
                <a:cs typeface="+mn-cs"/>
              </a:rPr>
              <a:t>CMS-L564 (Request for Employment Information)</a:t>
            </a:r>
            <a:r>
              <a:rPr lang="en-US" sz="1200" u="none" strike="noStrike" kern="1200" dirty="0">
                <a:solidFill>
                  <a:schemeClr val="tx1"/>
                </a:solidFill>
                <a:effectLst/>
                <a:latin typeface="+mn-lt"/>
                <a:ea typeface="+mn-ea"/>
                <a:cs typeface="+mn-cs"/>
              </a:rPr>
              <a:t>, and proofs</a:t>
            </a:r>
            <a:r>
              <a:rPr lang="en-US" sz="1200" kern="1200" dirty="0">
                <a:solidFill>
                  <a:schemeClr val="tx1"/>
                </a:solidFill>
                <a:effectLst/>
                <a:latin typeface="+mn-lt"/>
                <a:ea typeface="+mn-ea"/>
                <a:cs typeface="+mn-cs"/>
              </a:rPr>
              <a:t> to </a:t>
            </a:r>
            <a:r>
              <a:rPr lang="en-US" sz="1200" b="0" kern="1200" dirty="0">
                <a:solidFill>
                  <a:schemeClr val="tx1"/>
                </a:solidFill>
                <a:effectLst/>
                <a:latin typeface="+mn-lt"/>
                <a:ea typeface="+mn-ea"/>
                <a:cs typeface="+mn-cs"/>
              </a:rPr>
              <a:t>your local Social Security</a:t>
            </a:r>
            <a:r>
              <a:rPr lang="en-US" sz="1200" b="0" kern="1200" baseline="0" dirty="0">
                <a:solidFill>
                  <a:schemeClr val="tx1"/>
                </a:solidFill>
                <a:effectLst/>
                <a:latin typeface="+mn-lt"/>
                <a:ea typeface="+mn-ea"/>
                <a:cs typeface="+mn-cs"/>
              </a:rPr>
              <a:t> office</a:t>
            </a:r>
            <a:r>
              <a:rPr lang="en-US" sz="1200" kern="1200" dirty="0">
                <a:solidFill>
                  <a:schemeClr val="tx1"/>
                </a:solidFill>
                <a:effectLst/>
                <a:latin typeface="+mn-lt"/>
                <a:ea typeface="+mn-ea"/>
                <a:cs typeface="+mn-cs"/>
              </a:rPr>
              <a:t>.</a:t>
            </a:r>
            <a:r>
              <a:rPr lang="en-US" dirty="0"/>
              <a:t>  Refer to HI 00805.295 Evidence of GHP or LGHP Coverage Based on Current Employment Status for secondary proofs if the CMS-L564 cannot be provided.  Lastly</a:t>
            </a:r>
            <a:r>
              <a:rPr lang="en-US" sz="1200" kern="1200" dirty="0">
                <a:solidFill>
                  <a:schemeClr val="tx1"/>
                </a:solidFill>
                <a:effectLst/>
                <a:latin typeface="+mn-lt"/>
                <a:ea typeface="+mn-ea"/>
                <a:cs typeface="+mn-cs"/>
              </a:rPr>
              <a:t>, you can also mail your completed forms to your </a:t>
            </a:r>
            <a:r>
              <a:rPr lang="en-US" sz="1200" u="none" kern="1200" dirty="0">
                <a:solidFill>
                  <a:schemeClr val="tx1"/>
                </a:solidFill>
                <a:effectLst/>
                <a:latin typeface="+mn-lt"/>
                <a:ea typeface="+mn-ea"/>
                <a:cs typeface="+mn-cs"/>
              </a:rPr>
              <a:t>local Social Security office</a:t>
            </a:r>
            <a:r>
              <a:rPr lang="en-US" sz="1200" kern="1200" dirty="0">
                <a:solidFill>
                  <a:schemeClr val="tx1"/>
                </a:solidFill>
                <a:effectLst/>
                <a:latin typeface="+mn-lt"/>
                <a:ea typeface="+mn-ea"/>
                <a:cs typeface="+mn-cs"/>
              </a:rPr>
              <a:t>.</a:t>
            </a:r>
            <a:r>
              <a:rPr lang="en-US" dirty="0"/>
              <a:t> </a:t>
            </a:r>
            <a:r>
              <a:rPr lang="en-US" sz="1200" kern="1200" dirty="0">
                <a:solidFill>
                  <a:schemeClr val="tx1"/>
                </a:solidFill>
                <a:effectLst/>
                <a:latin typeface="+mn-lt"/>
                <a:ea typeface="+mn-ea"/>
                <a:cs typeface="+mn-cs"/>
              </a:rPr>
              <a:t> The two forms are available on our homepage.</a:t>
            </a:r>
            <a:r>
              <a:rPr lang="en-US" dirty="0"/>
              <a:t> </a:t>
            </a:r>
            <a:r>
              <a:rPr lang="en-US" sz="1200" kern="1200" dirty="0">
                <a:solidFill>
                  <a:schemeClr val="tx1"/>
                </a:solidFill>
                <a:effectLst/>
                <a:latin typeface="+mn-lt"/>
                <a:ea typeface="+mn-ea"/>
                <a:cs typeface="+mn-cs"/>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Just click on the Forms button at the bottom of the page.</a:t>
            </a:r>
          </a:p>
          <a:p>
            <a:endParaRPr lang="en-US" sz="1200" kern="1200" dirty="0">
              <a:solidFill>
                <a:schemeClr val="tx1"/>
              </a:solidFill>
              <a:effectLst/>
              <a:latin typeface="+mn-lt"/>
              <a:ea typeface="+mn-ea"/>
              <a:cs typeface="+mn-cs"/>
            </a:endParaRPr>
          </a:p>
          <a:p>
            <a:pPr>
              <a:defRPr/>
            </a:pPr>
            <a:r>
              <a:rPr lang="en-US" sz="1200" b="1" dirty="0"/>
              <a:t>Field Office Locator:</a:t>
            </a:r>
            <a:r>
              <a:rPr lang="en-US" b="1" dirty="0"/>
              <a:t> </a:t>
            </a:r>
            <a:r>
              <a:rPr lang="en-US" sz="1200" b="1" dirty="0"/>
              <a:t> </a:t>
            </a:r>
            <a:r>
              <a:rPr lang="en-US" sz="1200" b="0" dirty="0"/>
              <a:t>secure.ssa.gov/ICON/</a:t>
            </a:r>
            <a:r>
              <a:rPr lang="en-US" sz="1200" b="0" dirty="0" err="1"/>
              <a:t>main.jsp</a:t>
            </a:r>
            <a:endParaRPr lang="en-US" sz="1200" b="0" dirty="0">
              <a:solidFill>
                <a:prstClr val="white"/>
              </a:solidFill>
            </a:endParaRPr>
          </a:p>
          <a:p>
            <a:endParaRPr lang="en-US" dirty="0"/>
          </a:p>
          <a:p>
            <a:r>
              <a:rPr lang="en-US" b="0" dirty="0"/>
              <a:t>Speaker notes updated OISP/OEEMP 10/13/2022 (SY/JP)</a:t>
            </a:r>
          </a:p>
          <a:p>
            <a:r>
              <a:rPr lang="en-US" b="0" dirty="0">
                <a:cs typeface="Calibri"/>
              </a:rPr>
              <a:t>Speaker notes updated 12/6/2022 (SY/JP)</a:t>
            </a:r>
          </a:p>
        </p:txBody>
      </p:sp>
      <p:sp>
        <p:nvSpPr>
          <p:cNvPr id="4" name="Slide Number Placeholder 3"/>
          <p:cNvSpPr>
            <a:spLocks noGrp="1"/>
          </p:cNvSpPr>
          <p:nvPr>
            <p:ph type="sldNum" sz="quarter" idx="10"/>
          </p:nvPr>
        </p:nvSpPr>
        <p:spPr/>
        <p:txBody>
          <a:bodyPr/>
          <a:lstStyle/>
          <a:p>
            <a:fld id="{7AA6493C-F506-43B6-9B4D-1CDB5879358C}" type="slidenum">
              <a:rPr lang="en-US" smtClean="0"/>
              <a:t>25</a:t>
            </a:fld>
            <a:endParaRPr lang="en-US"/>
          </a:p>
        </p:txBody>
      </p:sp>
    </p:spTree>
    <p:extLst>
      <p:ext uri="{BB962C8B-B14F-4D97-AF65-F5344CB8AC3E}">
        <p14:creationId xmlns:p14="http://schemas.microsoft.com/office/powerpoint/2010/main" val="3232863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lstStyle/>
          <a:p>
            <a:pPr marL="285750" indent="-285750">
              <a:buFont typeface="Arial" panose="020B0604020202020204" pitchFamily="34" charset="0"/>
              <a:buChar char="•"/>
            </a:pPr>
            <a:r>
              <a:rPr lang="en-US" sz="1600"/>
              <a:t>This graphic shows the Medicare premiums for each income bracket.</a:t>
            </a:r>
          </a:p>
          <a:p>
            <a:pPr marL="285750" indent="-285750">
              <a:buFont typeface="Arial" panose="020B0604020202020204" pitchFamily="34" charset="0"/>
              <a:buChar char="•"/>
            </a:pPr>
            <a:r>
              <a:rPr lang="en-US" sz="1600"/>
              <a:t>Most Medicare beneficiaries pay the standard premium for Part B  - $164.90/month in 2023.  It is automatically deducted from their Social Security check if they receive one. </a:t>
            </a:r>
            <a:endParaRPr lang="en-US" sz="1600">
              <a:cs typeface="Calibri"/>
            </a:endParaRPr>
          </a:p>
          <a:p>
            <a:pPr marL="285750" indent="-285750">
              <a:buFont typeface="Arial" panose="020B0604020202020204" pitchFamily="34" charset="0"/>
              <a:buChar char="•"/>
            </a:pPr>
            <a:r>
              <a:rPr lang="en-US" sz="1600"/>
              <a:t>If not getting a check, they can be billed or have the premium deducted from a checking or savings account.</a:t>
            </a:r>
            <a:endParaRPr lang="en-US" sz="1600">
              <a:cs typeface="Calibri"/>
            </a:endParaRPr>
          </a:p>
          <a:p>
            <a:pPr marL="285750" indent="-285750">
              <a:buFont typeface="Arial" panose="020B0604020202020204" pitchFamily="34" charset="0"/>
              <a:buChar char="•"/>
            </a:pPr>
            <a:r>
              <a:rPr lang="en-US" sz="1600"/>
              <a:t>People with higher incomes will pay more for Part B and their prescription drug plan premium. This is called </a:t>
            </a:r>
            <a:r>
              <a:rPr lang="en-US" sz="1600" baseline="0"/>
              <a:t>IRMAA – Income Related Monthly Adjustment Amount.</a:t>
            </a:r>
            <a:r>
              <a:rPr lang="en-US" sz="1600"/>
              <a:t> </a:t>
            </a:r>
          </a:p>
          <a:p>
            <a:pPr marL="285750" indent="-285750">
              <a:buFont typeface="Arial" panose="020B0604020202020204" pitchFamily="34" charset="0"/>
              <a:buChar char="•"/>
            </a:pPr>
            <a:r>
              <a:rPr lang="en-US" sz="1600"/>
              <a:t>We determine whether you pay the higher premium every year. </a:t>
            </a:r>
            <a:endParaRPr lang="en-US" sz="1600" baseline="0">
              <a:cs typeface="Calibri"/>
            </a:endParaRPr>
          </a:p>
          <a:p>
            <a:pPr marL="285750" indent="-285750">
              <a:buFont typeface="Arial" panose="020B0604020202020204" pitchFamily="34" charset="0"/>
              <a:buChar char="•"/>
            </a:pPr>
            <a:r>
              <a:rPr lang="en-US" sz="1600"/>
              <a:t>To decide your IRMAA, we ask the IRS  for your Modified Adjusted Gross Income (MAGI). That equals your adjusted gross income + certain tax-exempt income from the federal income tax return you filed two years ago. </a:t>
            </a:r>
            <a:endParaRPr lang="en-US" sz="1600">
              <a:cs typeface="Calibri"/>
            </a:endParaRPr>
          </a:p>
          <a:p>
            <a:pPr marL="285750" indent="-285750">
              <a:buFont typeface="Arial" panose="020B0604020202020204" pitchFamily="34" charset="0"/>
              <a:buChar char="•"/>
            </a:pPr>
            <a:r>
              <a:rPr lang="en-US" sz="1600"/>
              <a:t>For example, your 2023 Part B premium is determined by your MAGI on your 2021 return. If your 2021 tax return is not available, we will use your 2020 tax return.</a:t>
            </a:r>
            <a:endParaRPr lang="en-US" sz="160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t>Health Savings Account (HSA) Information: You should not contribute to an HSA if you are enrolled in Medicare as there may be negative tax implications. Contact your tax professional for more information.</a:t>
            </a:r>
            <a:endParaRPr lang="en-US" sz="1600" baseline="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a:t>=====</a:t>
            </a:r>
            <a:endParaRPr lang="en-US" sz="1600" baseline="0">
              <a:cs typeface="Calibri"/>
            </a:endParaRPr>
          </a:p>
          <a:p>
            <a:r>
              <a:rPr lang="en-US" sz="1600" baseline="0"/>
              <a:t>[SPEAKER: see chart at bottom of this page&gt;&gt; medicare.gov/part-d/costs/premiums/drug-plan-premiums.html for Part D information]</a:t>
            </a:r>
            <a:endParaRPr lang="en-US" sz="1600" baseline="0">
              <a:cs typeface="Calibri"/>
            </a:endParaRPr>
          </a:p>
          <a:p>
            <a:pPr defTabSz="931543">
              <a:defRPr/>
            </a:pPr>
            <a:endParaRPr lang="en-US" sz="1600" baseline="0"/>
          </a:p>
          <a:p>
            <a:pPr defTabSz="931543">
              <a:defRPr/>
            </a:pPr>
            <a:r>
              <a:rPr lang="en-US" sz="1600" baseline="0"/>
              <a:t>IRMAA resource:</a:t>
            </a:r>
            <a:r>
              <a:rPr lang="en-US" sz="1600"/>
              <a:t> </a:t>
            </a:r>
            <a:r>
              <a:rPr lang="en-US" sz="1600" baseline="0"/>
              <a:t> https://secure.ssa.gov/poms.nsf/lnx/0601101035</a:t>
            </a:r>
            <a:endParaRPr lang="en-US" sz="1600" baseline="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a:p>
          <a:p>
            <a:pPr marL="0" indent="0">
              <a:buFont typeface="Arial" panose="020B0604020202020204" pitchFamily="34" charset="0"/>
              <a:buNone/>
            </a:pPr>
            <a:r>
              <a:rPr lang="en-US" sz="1600" baseline="0"/>
              <a:t>Updated:  OISP/OEEMP 10/13/2022 (SY/JP)</a:t>
            </a:r>
          </a:p>
          <a:p>
            <a:pPr marL="285750" indent="-285750">
              <a:buFont typeface="Arial" panose="020B0604020202020204" pitchFamily="34" charset="0"/>
              <a:buChar char="•"/>
            </a:pPr>
            <a:endParaRPr lang="en-US" sz="1600"/>
          </a:p>
        </p:txBody>
      </p:sp>
      <p:sp>
        <p:nvSpPr>
          <p:cNvPr id="3" name="Slide Number Placeholder 2"/>
          <p:cNvSpPr>
            <a:spLocks noGrp="1"/>
          </p:cNvSpPr>
          <p:nvPr>
            <p:ph type="sldNum" sz="quarter" idx="12"/>
          </p:nvPr>
        </p:nvSpPr>
        <p:spPr/>
        <p:txBody>
          <a:bodyPr/>
          <a:lstStyle/>
          <a:p>
            <a:fld id="{D8AD8C53-ECBC-44FC-9144-A8C38BDE651D}" type="slidenum">
              <a:rPr lang="en-US" smtClean="0"/>
              <a:t>26</a:t>
            </a:fld>
            <a:endParaRPr lang="en-US"/>
          </a:p>
        </p:txBody>
      </p:sp>
    </p:spTree>
    <p:extLst>
      <p:ext uri="{BB962C8B-B14F-4D97-AF65-F5344CB8AC3E}">
        <p14:creationId xmlns:p14="http://schemas.microsoft.com/office/powerpoint/2010/main" val="908653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keep in mind that although you apply for Medicare by contacting Social Security, and we have some Medicare information on our website, it is actually another federal government agency, Centers for Medicare &amp; Medicaid Services, commonly referred to as “CMS” that administers the program.  CMS is your</a:t>
            </a:r>
            <a:r>
              <a:rPr lang="en-US" baseline="0" dirty="0"/>
              <a:t> main source for information regarding Medicare.</a:t>
            </a:r>
          </a:p>
          <a:p>
            <a:endParaRPr lang="en-US" baseline="0" dirty="0"/>
          </a:p>
          <a:p>
            <a:r>
              <a:rPr lang="en-US" baseline="0" dirty="0"/>
              <a:t>Social Security helps you apply for Medicare Parts A and B,</a:t>
            </a:r>
            <a:r>
              <a:rPr lang="en-US" dirty="0"/>
              <a:t> and we send your entitlement information electronically to CMS.</a:t>
            </a:r>
          </a:p>
          <a:p>
            <a:endParaRPr lang="en-US" dirty="0"/>
          </a:p>
          <a:p>
            <a:r>
              <a:rPr lang="en-US" dirty="0"/>
              <a:t>We can also take your application for Extra Help with Medicare Part D.</a:t>
            </a:r>
          </a:p>
          <a:p>
            <a:endParaRPr lang="en-US" dirty="0"/>
          </a:p>
          <a:p>
            <a:r>
              <a:rPr lang="en-US" dirty="0"/>
              <a:t>If you sign up for Part B, we deduct the premium from your monthly Social Security benefit – and send it to CMS – before you receive your payment from us each month.</a:t>
            </a:r>
          </a:p>
          <a:p>
            <a:endParaRPr lang="en-US" dirty="0"/>
          </a:p>
          <a:p>
            <a:r>
              <a:rPr lang="en-US" dirty="0"/>
              <a:t>If you enroll in Medicare only, CMS will bill you for your Part B premiums until you go on Social Security. </a:t>
            </a:r>
          </a:p>
          <a:p>
            <a:endParaRPr lang="en-US" baseline="0" dirty="0"/>
          </a:p>
          <a:p>
            <a:pPr defTabSz="931543">
              <a:defRPr/>
            </a:pPr>
            <a:r>
              <a:rPr lang="en-US" baseline="0" dirty="0"/>
              <a:t>If you have any questions regarding the Medicare program, you can call CMS at 1-800-MEDICARE or visit Medicare.gov</a:t>
            </a:r>
            <a:r>
              <a:rPr lang="en-US" dirty="0"/>
              <a:t> </a:t>
            </a:r>
            <a:endParaRPr lang="en-US" baseline="0" dirty="0">
              <a:cs typeface="Calibri"/>
            </a:endParaRPr>
          </a:p>
          <a:p>
            <a:r>
              <a:rPr lang="en-US" sz="1200" kern="1200" dirty="0">
                <a:solidFill>
                  <a:schemeClr val="tx1"/>
                </a:solidFill>
                <a:effectLst/>
                <a:latin typeface="+mn-lt"/>
                <a:ea typeface="+mn-ea"/>
                <a:cs typeface="+mn-cs"/>
              </a:rPr>
              <a:t>Your State Health Insurance Assistance Program (SHIP) can help answer any Medicare questions you may have.</a:t>
            </a:r>
            <a:r>
              <a:rPr lang="en-US" dirty="0"/>
              <a:t> </a:t>
            </a:r>
            <a:r>
              <a:rPr lang="en-US" sz="1200" kern="1200" dirty="0">
                <a:solidFill>
                  <a:schemeClr val="tx1"/>
                </a:solidFill>
                <a:effectLst/>
                <a:latin typeface="+mn-lt"/>
                <a:ea typeface="+mn-ea"/>
                <a:cs typeface="+mn-cs"/>
              </a:rPr>
              <a:t> To get the phone number for your local SHIP office, visit </a:t>
            </a:r>
            <a:r>
              <a:rPr lang="en-US" b="0" dirty="0"/>
              <a:t>shiphelp</a:t>
            </a:r>
            <a:r>
              <a:rPr lang="en-US" sz="1200" b="0" u="none" strike="noStrike" kern="1200" dirty="0">
                <a:solidFill>
                  <a:schemeClr val="tx1"/>
                </a:solidFill>
                <a:effectLst/>
                <a:latin typeface="+mn-lt"/>
                <a:ea typeface="+mn-ea"/>
                <a:cs typeface="+mn-cs"/>
              </a:rPr>
              <a:t>.org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look in your “Medicare &amp; You” handbook.</a:t>
            </a:r>
            <a:r>
              <a:rPr lang="en-US" dirty="0"/>
              <a:t> </a:t>
            </a:r>
            <a:r>
              <a:rPr lang="en-US" sz="1200" kern="1200" dirty="0">
                <a:solidFill>
                  <a:schemeClr val="tx1"/>
                </a:solidFill>
                <a:effectLst/>
                <a:latin typeface="+mn-lt"/>
                <a:ea typeface="+mn-ea"/>
                <a:cs typeface="+mn-cs"/>
              </a:rPr>
              <a:t> For more information about Medicare, please visit </a:t>
            </a:r>
            <a:r>
              <a:rPr lang="en-US" sz="1200" b="0" u="none" strike="noStrike" kern="1200" dirty="0">
                <a:solidFill>
                  <a:schemeClr val="tx1"/>
                </a:solidFill>
                <a:effectLst/>
                <a:latin typeface="+mn-lt"/>
                <a:ea typeface="+mn-ea"/>
                <a:cs typeface="+mn-cs"/>
              </a:rPr>
              <a:t>Medicare.gov </a:t>
            </a:r>
            <a:r>
              <a:rPr lang="en-US" sz="1200" kern="1200" dirty="0">
                <a:solidFill>
                  <a:schemeClr val="tx1"/>
                </a:solidFill>
                <a:effectLst/>
                <a:latin typeface="+mn-lt"/>
                <a:ea typeface="+mn-ea"/>
                <a:cs typeface="+mn-cs"/>
              </a:rPr>
              <a:t>or call </a:t>
            </a:r>
            <a:r>
              <a:rPr lang="en-US" sz="1200" b="1" kern="1200" dirty="0">
                <a:solidFill>
                  <a:schemeClr val="tx1"/>
                </a:solidFill>
                <a:effectLst/>
                <a:latin typeface="+mn-lt"/>
                <a:ea typeface="+mn-ea"/>
                <a:cs typeface="+mn-cs"/>
              </a:rPr>
              <a:t>1-800-MEDICARE (1-800-633-4227).</a:t>
            </a:r>
            <a:r>
              <a:rPr lang="en-US" dirty="0"/>
              <a:t> </a:t>
            </a:r>
            <a:r>
              <a:rPr lang="en-US" sz="1200" kern="1200" dirty="0">
                <a:solidFill>
                  <a:schemeClr val="tx1"/>
                </a:solidFill>
                <a:effectLst/>
                <a:latin typeface="+mn-lt"/>
                <a:ea typeface="+mn-ea"/>
                <a:cs typeface="+mn-cs"/>
              </a:rPr>
              <a:t> TTY users can call</a:t>
            </a:r>
            <a:r>
              <a:rPr lang="en-US" sz="1200" b="1" kern="1200" dirty="0">
                <a:solidFill>
                  <a:schemeClr val="tx1"/>
                </a:solidFill>
                <a:effectLst/>
                <a:latin typeface="+mn-lt"/>
                <a:ea typeface="+mn-ea"/>
                <a:cs typeface="+mn-cs"/>
              </a:rPr>
              <a:t> 1-877-486-2048.</a:t>
            </a:r>
            <a:endParaRPr lang="en-US" sz="1200" b="1" kern="1200" dirty="0">
              <a:solidFill>
                <a:schemeClr val="tx1"/>
              </a:solidFill>
              <a:effectLst/>
              <a:latin typeface="+mn-lt"/>
              <a:cs typeface="Calibri"/>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Speaker notes updated: OISP</a:t>
            </a:r>
            <a:r>
              <a:rPr lang="en-US" sz="1200" b="0" kern="1200" baseline="0" dirty="0">
                <a:solidFill>
                  <a:schemeClr val="tx1"/>
                </a:solidFill>
                <a:effectLst/>
                <a:latin typeface="+mn-lt"/>
                <a:ea typeface="+mn-ea"/>
                <a:cs typeface="+mn-cs"/>
              </a:rPr>
              <a:t>/OEEMP – </a:t>
            </a:r>
            <a:r>
              <a:rPr lang="en-US" sz="1200" b="0" kern="1200" dirty="0">
                <a:solidFill>
                  <a:schemeClr val="tx1"/>
                </a:solidFill>
                <a:effectLst/>
                <a:latin typeface="+mn-lt"/>
                <a:ea typeface="+mn-ea"/>
                <a:cs typeface="+mn-cs"/>
              </a:rPr>
              <a:t>10/13/2022 (SY/JP)</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27</a:t>
            </a:fld>
            <a:endParaRPr lang="en-US"/>
          </a:p>
        </p:txBody>
      </p:sp>
    </p:spTree>
    <p:extLst>
      <p:ext uri="{BB962C8B-B14F-4D97-AF65-F5344CB8AC3E}">
        <p14:creationId xmlns:p14="http://schemas.microsoft.com/office/powerpoint/2010/main" val="4003322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Medicare has a free, secure online service for accessing personalized information about </a:t>
            </a:r>
            <a:r>
              <a:rPr lang="en-US" u="sng"/>
              <a:t>your</a:t>
            </a:r>
            <a:r>
              <a:rPr lang="en-US"/>
              <a:t> Medicare benefits and services with a Medicare.gov account.  It is available at Medicare.gov.</a:t>
            </a:r>
          </a:p>
          <a:p>
            <a:endParaRPr lang="en-US"/>
          </a:p>
          <a:p>
            <a:r>
              <a:rPr lang="en-US"/>
              <a:t>After you create</a:t>
            </a:r>
            <a:r>
              <a:rPr lang="en-US" baseline="0"/>
              <a:t> an account</a:t>
            </a:r>
            <a:r>
              <a:rPr lang="en-US"/>
              <a:t>, you can fill out the Initial Enrollment Questionnaire (IEQ), view claims information, get quality information about your providers, and more.</a:t>
            </a:r>
          </a:p>
          <a:p>
            <a:endParaRPr lang="en-US"/>
          </a:p>
          <a:p>
            <a:r>
              <a:rPr lang="en-US"/>
              <a:t>For more information or help</a:t>
            </a:r>
            <a:r>
              <a:rPr lang="en-US" baseline="0"/>
              <a:t> with the site, please contact </a:t>
            </a:r>
            <a:r>
              <a:rPr lang="en-US"/>
              <a:t>the Centers for Medicare &amp; Medicaid Services</a:t>
            </a:r>
            <a:r>
              <a:rPr lang="en-US" baseline="0"/>
              <a:t> at </a:t>
            </a:r>
            <a:r>
              <a:rPr lang="en-US">
                <a:effectLst/>
              </a:rPr>
              <a:t>800-MEDICARE (800-633-4227).</a:t>
            </a:r>
          </a:p>
          <a:p>
            <a:endParaRPr lang="en-US">
              <a:effectLst/>
            </a:endParaRPr>
          </a:p>
          <a:p>
            <a:r>
              <a:rPr lang="en-US">
                <a:effectLst/>
              </a:rPr>
              <a:t>Screenshot updated 10/13/2022 (SY/JP)</a:t>
            </a:r>
            <a:endParaRPr lang="en-US"/>
          </a:p>
        </p:txBody>
      </p:sp>
      <p:sp>
        <p:nvSpPr>
          <p:cNvPr id="4" name="Slide Number Placeholder 3"/>
          <p:cNvSpPr>
            <a:spLocks noGrp="1"/>
          </p:cNvSpPr>
          <p:nvPr>
            <p:ph type="sldNum" sz="quarter" idx="10"/>
          </p:nvPr>
        </p:nvSpPr>
        <p:spPr/>
        <p:txBody>
          <a:bodyPr/>
          <a:lstStyle/>
          <a:p>
            <a:fld id="{7AA6493C-F506-43B6-9B4D-1CDB5879358C}" type="slidenum">
              <a:rPr lang="en-US" smtClean="0"/>
              <a:t>28</a:t>
            </a:fld>
            <a:endParaRPr lang="en-US"/>
          </a:p>
        </p:txBody>
      </p:sp>
    </p:spTree>
    <p:extLst>
      <p:ext uri="{BB962C8B-B14F-4D97-AF65-F5344CB8AC3E}">
        <p14:creationId xmlns:p14="http://schemas.microsoft.com/office/powerpoint/2010/main" val="241607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5911" y="4415789"/>
            <a:ext cx="6615953" cy="4642149"/>
          </a:xfrm>
        </p:spPr>
        <p:txBody>
          <a:bodyPr/>
          <a:lstStyle/>
          <a:p>
            <a:pPr marL="285750" indent="-285750" defTabSz="911198">
              <a:buFont typeface="Arial" panose="020B0604020202020204" pitchFamily="34" charset="0"/>
              <a:buChar char="•"/>
              <a:defRPr/>
            </a:pPr>
            <a:r>
              <a:rPr lang="en-US" sz="1600" dirty="0"/>
              <a:t>Extra Help is available for beneficiaries with limited resources and income to help pay for the costs related to a Medicare prescription drug plan.</a:t>
            </a:r>
          </a:p>
          <a:p>
            <a:pPr marL="285750" indent="-285750" defTabSz="911198">
              <a:buFont typeface="Arial" panose="020B0604020202020204" pitchFamily="34" charset="0"/>
              <a:buChar char="•"/>
              <a:defRPr/>
            </a:pPr>
            <a:r>
              <a:rPr lang="en-US" sz="1600" dirty="0"/>
              <a:t>These costs include monthly premiums, annual deductibles and prescription co-payments. </a:t>
            </a:r>
          </a:p>
          <a:p>
            <a:pPr marL="285750" indent="-285750" defTabSz="911198">
              <a:buFont typeface="Arial" panose="020B0604020202020204" pitchFamily="34" charset="0"/>
              <a:buChar char="•"/>
              <a:defRPr/>
            </a:pPr>
            <a:r>
              <a:rPr lang="en-US" sz="1600" dirty="0"/>
              <a:t>Extra Help is estimated to be worth about $5,000 per year.</a:t>
            </a:r>
          </a:p>
          <a:p>
            <a:pPr marL="285750" indent="-285750">
              <a:buFont typeface="Arial" panose="020B0604020202020204" pitchFamily="34" charset="0"/>
              <a:buChar char="•"/>
            </a:pPr>
            <a:r>
              <a:rPr lang="en-US" sz="1600" dirty="0"/>
              <a:t>You may apply for Extra help online, over the phone, or in your local Social Security office.</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Source:  ^OISP OEEMP, CMS Actuary, SSA Publication:</a:t>
            </a:r>
            <a:r>
              <a:rPr lang="en-US" sz="1600" baseline="0" dirty="0"/>
              <a:t> ssa.gov/pubs/EN-05-10508</a:t>
            </a:r>
            <a:endParaRPr lang="en-US" sz="1600" dirty="0"/>
          </a:p>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fld id="{D8AD8C53-ECBC-44FC-9144-A8C38BDE651D}" type="slidenum">
              <a:rPr lang="en-US" smtClean="0"/>
              <a:t>29</a:t>
            </a:fld>
            <a:endParaRPr lang="en-US" dirty="0"/>
          </a:p>
        </p:txBody>
      </p:sp>
    </p:spTree>
    <p:extLst>
      <p:ext uri="{BB962C8B-B14F-4D97-AF65-F5344CB8AC3E}">
        <p14:creationId xmlns:p14="http://schemas.microsoft.com/office/powerpoint/2010/main" val="22709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AD8C53-ECBC-44FC-9144-A8C38BDE651D}" type="slidenum">
              <a:rPr lang="en-US" smtClean="0"/>
              <a:t>30</a:t>
            </a:fld>
            <a:endParaRPr lang="en-US"/>
          </a:p>
        </p:txBody>
      </p:sp>
    </p:spTree>
    <p:extLst>
      <p:ext uri="{BB962C8B-B14F-4D97-AF65-F5344CB8AC3E}">
        <p14:creationId xmlns:p14="http://schemas.microsoft.com/office/powerpoint/2010/main" val="72681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1821" y="4415793"/>
            <a:ext cx="6207163" cy="4575810"/>
          </a:xfrm>
        </p:spPr>
        <p:txBody>
          <a:bodyPr/>
          <a:lstStyle/>
          <a:p>
            <a:pPr marL="285750" lvl="0" indent="-285750">
              <a:buFont typeface="Arial" panose="020B0604020202020204" pitchFamily="34" charset="0"/>
              <a:buChar char="•"/>
            </a:pPr>
            <a:r>
              <a:rPr lang="en-US" sz="1600" dirty="0"/>
              <a:t>Most employers collect a </a:t>
            </a:r>
            <a:r>
              <a:rPr lang="en-US" sz="1600" b="1" dirty="0"/>
              <a:t>federal payroll tax </a:t>
            </a:r>
            <a:r>
              <a:rPr lang="en-US" sz="1600" dirty="0"/>
              <a:t>known as</a:t>
            </a:r>
            <a:r>
              <a:rPr lang="en-US" sz="1600" b="1" dirty="0"/>
              <a:t> FICA, Federal Insurance Contributions Act, </a:t>
            </a:r>
            <a:r>
              <a:rPr lang="en-US" sz="1600" dirty="0"/>
              <a:t>and report your earnings electronically. </a:t>
            </a:r>
          </a:p>
          <a:p>
            <a:pPr marL="285750" lvl="0" indent="-285750">
              <a:buFont typeface="Arial" panose="020B0604020202020204" pitchFamily="34" charset="0"/>
              <a:buChar char="•"/>
            </a:pPr>
            <a:r>
              <a:rPr lang="en-US" sz="1600" dirty="0"/>
              <a:t>This tax is collected from both employees and employers to fund </a:t>
            </a:r>
            <a:r>
              <a:rPr lang="en-US" sz="1600" u="sng" dirty="0">
                <a:hlinkClick r:id="rId3" tooltip="Social Security (United States)"/>
              </a:rPr>
              <a:t>Social Security</a:t>
            </a:r>
            <a:r>
              <a:rPr lang="en-US" sz="1600" dirty="0"/>
              <a:t> and </a:t>
            </a:r>
            <a:r>
              <a:rPr lang="en-US" sz="1600" u="sng" dirty="0">
                <a:hlinkClick r:id="rId4" tooltip="Medicare (United States)"/>
              </a:rPr>
              <a:t>Medicare</a:t>
            </a:r>
            <a:r>
              <a:rPr lang="en-US" sz="1600" dirty="0"/>
              <a:t> — federal programs that provide benefits for retirees, people with disabilities, and survivors.   </a:t>
            </a:r>
          </a:p>
          <a:p>
            <a:pPr marL="285750" lvl="0" indent="-285750">
              <a:buFont typeface="Arial" panose="020B0604020202020204" pitchFamily="34" charset="0"/>
              <a:buChar char="•"/>
            </a:pPr>
            <a:r>
              <a:rPr lang="en-US" sz="1600" dirty="0"/>
              <a:t>The total FICA tax is 15.3 percent of your gross wages. You and your employer each pay 7.65 percent for FICA, 6.2 percent for Social Security and 1.45 percent for Medicare.</a:t>
            </a:r>
          </a:p>
          <a:p>
            <a:pPr marL="285750" lvl="0" indent="-285750">
              <a:buFont typeface="Arial" panose="020B0604020202020204" pitchFamily="34" charset="0"/>
              <a:buChar char="•"/>
            </a:pPr>
            <a:r>
              <a:rPr lang="en-US" sz="1600" dirty="0"/>
              <a:t>The current Social Security system works like this: when you work, you pay taxes into Social Security. The amount of taxes is based on your earnings, up to a certain amount. </a:t>
            </a:r>
            <a:r>
              <a:rPr lang="en-US" sz="1600" b="1" dirty="0">
                <a:solidFill>
                  <a:schemeClr val="tx1"/>
                </a:solidFill>
              </a:rPr>
              <a:t>In 2022, that amount is $147,000.</a:t>
            </a:r>
          </a:p>
          <a:p>
            <a:pPr marL="285750" lvl="0" indent="-285750">
              <a:buFont typeface="Arial" panose="020B0604020202020204" pitchFamily="34" charset="0"/>
              <a:buChar char="•"/>
            </a:pPr>
            <a:r>
              <a:rPr lang="en-US" sz="1600" dirty="0"/>
              <a:t>You pay the Medicare tax on all your earnings.  There is no taxable maximum.</a:t>
            </a:r>
            <a:endParaRPr lang="en-US" sz="1600" dirty="0">
              <a:solidFill>
                <a:schemeClr val="tx1"/>
              </a:solidFill>
            </a:endParaRPr>
          </a:p>
          <a:p>
            <a:pPr marL="285750" lvl="0" indent="-285750">
              <a:buFont typeface="Arial" panose="020B0604020202020204" pitchFamily="34" charset="0"/>
              <a:buChar char="•"/>
            </a:pPr>
            <a:r>
              <a:rPr lang="en-US" sz="1600" dirty="0"/>
              <a:t>The money you pay in taxes is not held in a personal account for you to use when you get benefits. We use your taxes to pay people who are getting benefits right now.</a:t>
            </a:r>
          </a:p>
          <a:p>
            <a:pPr marL="285750" lvl="0" indent="-285750">
              <a:buFont typeface="Arial" panose="020B0604020202020204" pitchFamily="34" charset="0"/>
              <a:buChar cha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Source: 2022 COLA Fact Sheet:  </a:t>
            </a:r>
            <a:r>
              <a:rPr lang="en-US" sz="2400" dirty="0">
                <a:hlinkClick r:id="rId5"/>
              </a:rPr>
              <a:t>ssa.gov/news/press/factsheets/colafacts2022.pdf</a:t>
            </a: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Speaker notes and source updated: OISP</a:t>
            </a:r>
            <a:r>
              <a:rPr lang="en-US" sz="1600" baseline="0" dirty="0"/>
              <a:t>/OEEMP</a:t>
            </a:r>
            <a:r>
              <a:rPr lang="en-US" sz="1600" dirty="0"/>
              <a:t> 12/1/2021 (JP)</a:t>
            </a:r>
          </a:p>
          <a:p>
            <a:pPr marL="0" lvl="0" indent="0">
              <a:buFont typeface="Arial" panose="020B0604020202020204" pitchFamily="34" charset="0"/>
              <a:buNone/>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D8AD8C53-ECBC-44FC-9144-A8C38BDE651D}" type="slidenum">
              <a:rPr lang="en-US" smtClean="0"/>
              <a:t>4</a:t>
            </a:fld>
            <a:endParaRPr lang="en-US" dirty="0"/>
          </a:p>
        </p:txBody>
      </p:sp>
    </p:spTree>
    <p:extLst>
      <p:ext uri="{BB962C8B-B14F-4D97-AF65-F5344CB8AC3E}">
        <p14:creationId xmlns:p14="http://schemas.microsoft.com/office/powerpoint/2010/main" val="2442393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5" eaLnBrk="0" hangingPunct="0">
              <a:defRPr sz="2400" b="1">
                <a:solidFill>
                  <a:srgbClr val="DDDDDD"/>
                </a:solidFill>
                <a:latin typeface="Times New Roman" pitchFamily="18" charset="0"/>
              </a:defRPr>
            </a:lvl1pPr>
            <a:lvl2pPr marL="742649" indent="-285635" defTabSz="926725" eaLnBrk="0" hangingPunct="0">
              <a:defRPr sz="2400" b="1">
                <a:solidFill>
                  <a:srgbClr val="DDDDDD"/>
                </a:solidFill>
                <a:latin typeface="Times New Roman" pitchFamily="18" charset="0"/>
              </a:defRPr>
            </a:lvl2pPr>
            <a:lvl3pPr marL="1142538" indent="-228508" defTabSz="926725" eaLnBrk="0" hangingPunct="0">
              <a:defRPr sz="2400" b="1">
                <a:solidFill>
                  <a:srgbClr val="DDDDDD"/>
                </a:solidFill>
                <a:latin typeface="Times New Roman" pitchFamily="18" charset="0"/>
              </a:defRPr>
            </a:lvl3pPr>
            <a:lvl4pPr marL="1599551" indent="-228508" defTabSz="926725" eaLnBrk="0" hangingPunct="0">
              <a:defRPr sz="2400" b="1">
                <a:solidFill>
                  <a:srgbClr val="DDDDDD"/>
                </a:solidFill>
                <a:latin typeface="Times New Roman" pitchFamily="18" charset="0"/>
              </a:defRPr>
            </a:lvl4pPr>
            <a:lvl5pPr marL="2056568" indent="-228508" defTabSz="926725" eaLnBrk="0" hangingPunct="0">
              <a:defRPr sz="2400" b="1">
                <a:solidFill>
                  <a:srgbClr val="DDDDDD"/>
                </a:solidFill>
                <a:latin typeface="Times New Roman" pitchFamily="18" charset="0"/>
              </a:defRPr>
            </a:lvl5pPr>
            <a:lvl6pPr marL="2513583" indent="-228508" defTabSz="926725" eaLnBrk="0" fontAlgn="base" hangingPunct="0">
              <a:spcBef>
                <a:spcPct val="0"/>
              </a:spcBef>
              <a:spcAft>
                <a:spcPct val="0"/>
              </a:spcAft>
              <a:defRPr sz="2400" b="1">
                <a:solidFill>
                  <a:srgbClr val="DDDDDD"/>
                </a:solidFill>
                <a:latin typeface="Times New Roman" pitchFamily="18" charset="0"/>
              </a:defRPr>
            </a:lvl6pPr>
            <a:lvl7pPr marL="2970596" indent="-228508" defTabSz="926725" eaLnBrk="0" fontAlgn="base" hangingPunct="0">
              <a:spcBef>
                <a:spcPct val="0"/>
              </a:spcBef>
              <a:spcAft>
                <a:spcPct val="0"/>
              </a:spcAft>
              <a:defRPr sz="2400" b="1">
                <a:solidFill>
                  <a:srgbClr val="DDDDDD"/>
                </a:solidFill>
                <a:latin typeface="Times New Roman" pitchFamily="18" charset="0"/>
              </a:defRPr>
            </a:lvl7pPr>
            <a:lvl8pPr marL="3427611" indent="-228508" defTabSz="926725" eaLnBrk="0" fontAlgn="base" hangingPunct="0">
              <a:spcBef>
                <a:spcPct val="0"/>
              </a:spcBef>
              <a:spcAft>
                <a:spcPct val="0"/>
              </a:spcAft>
              <a:defRPr sz="2400" b="1">
                <a:solidFill>
                  <a:srgbClr val="DDDDDD"/>
                </a:solidFill>
                <a:latin typeface="Times New Roman" pitchFamily="18" charset="0"/>
              </a:defRPr>
            </a:lvl8pPr>
            <a:lvl9pPr marL="3884626" indent="-228508" defTabSz="9267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31</a:t>
            </a:fld>
            <a:endParaRPr lang="en-US" sz="1100" b="0">
              <a:solidFill>
                <a:schemeClr val="tx1"/>
              </a:solidFill>
              <a:latin typeface="Arial" pitchFamily="34" charset="0"/>
            </a:endParaRPr>
          </a:p>
        </p:txBody>
      </p:sp>
      <p:sp>
        <p:nvSpPr>
          <p:cNvPr id="2" name="Notes Placeholder 1"/>
          <p:cNvSpPr>
            <a:spLocks noGrp="1"/>
          </p:cNvSpPr>
          <p:nvPr>
            <p:ph type="body" sz="quarter" idx="10"/>
          </p:nvPr>
        </p:nvSpPr>
        <p:spPr/>
        <p:txBody>
          <a:bodyPr/>
          <a:lstStyle/>
          <a:p>
            <a:r>
              <a:rPr lang="en-US" dirty="0">
                <a:solidFill>
                  <a:srgbClr val="FF0000"/>
                </a:solidFill>
              </a:rPr>
              <a:t>Option for</a:t>
            </a:r>
            <a:r>
              <a:rPr lang="en-US" baseline="0" dirty="0">
                <a:solidFill>
                  <a:srgbClr val="FF0000"/>
                </a:solidFill>
              </a:rPr>
              <a:t> </a:t>
            </a:r>
            <a:r>
              <a:rPr lang="en-US" dirty="0">
                <a:solidFill>
                  <a:srgbClr val="FF0000"/>
                </a:solidFill>
              </a:rPr>
              <a:t>speaker: </a:t>
            </a:r>
          </a:p>
          <a:p>
            <a:r>
              <a:rPr lang="en-US" dirty="0">
                <a:solidFill>
                  <a:srgbClr val="FF0000"/>
                </a:solidFill>
              </a:rPr>
              <a:t>You</a:t>
            </a:r>
            <a:r>
              <a:rPr lang="en-US" baseline="0" dirty="0">
                <a:solidFill>
                  <a:srgbClr val="FF0000"/>
                </a:solidFill>
              </a:rPr>
              <a:t> can use this slide OR switch to the </a:t>
            </a:r>
            <a:r>
              <a:rPr lang="en-US" dirty="0">
                <a:solidFill>
                  <a:srgbClr val="FF0000"/>
                </a:solidFill>
              </a:rPr>
              <a:t>visual “Rotating Brand Images” presentation found on the PARC as a scrolling visual while answering questions.  </a:t>
            </a:r>
          </a:p>
          <a:p>
            <a:endParaRPr lang="en-US" dirty="0">
              <a:solidFill>
                <a:srgbClr val="FF0000"/>
              </a:solidFill>
            </a:endParaRPr>
          </a:p>
        </p:txBody>
      </p:sp>
    </p:spTree>
    <p:extLst>
      <p:ext uri="{BB962C8B-B14F-4D97-AF65-F5344CB8AC3E}">
        <p14:creationId xmlns:p14="http://schemas.microsoft.com/office/powerpoint/2010/main" val="2583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5</a:t>
            </a:fld>
            <a:endParaRPr lang="en-US"/>
          </a:p>
        </p:txBody>
      </p:sp>
      <p:sp>
        <p:nvSpPr>
          <p:cNvPr id="5" name="Notes Placeholder 4"/>
          <p:cNvSpPr>
            <a:spLocks noGrp="1"/>
          </p:cNvSpPr>
          <p:nvPr>
            <p:ph type="body" sz="quarter" idx="11"/>
          </p:nvPr>
        </p:nvSpPr>
        <p:spPr>
          <a:xfrm>
            <a:off x="701040" y="4415790"/>
            <a:ext cx="5608320" cy="4648200"/>
          </a:xfrm>
        </p:spPr>
        <p:txBody>
          <a:bodyPr/>
          <a:lstStyle/>
          <a:p>
            <a:pPr lvl="0"/>
            <a:r>
              <a:rPr lang="en-US" dirty="0"/>
              <a:t>Credits are the "building blocks" Social Security uses to find out whether you have the minimum amount of covered work to qualify for each type of Social Security benefit.  If you stop working before you have enough credits to qualify for benefits, your credits will stay on your record. If you return to work later, you can add more credits so you can qualify.</a:t>
            </a:r>
          </a:p>
          <a:p>
            <a:endParaRPr lang="en-US" b="0" dirty="0"/>
          </a:p>
          <a:p>
            <a:r>
              <a:rPr lang="en-US" b="0" dirty="0"/>
              <a:t>No benefits can be paid if you do not have enough credits.</a:t>
            </a:r>
          </a:p>
          <a:p>
            <a:pPr lvl="0"/>
            <a:endParaRPr lang="en-US" b="0" dirty="0"/>
          </a:p>
          <a:p>
            <a:pPr lvl="0"/>
            <a:r>
              <a:rPr lang="en-US" b="0" dirty="0"/>
              <a:t>In </a:t>
            </a:r>
            <a:r>
              <a:rPr lang="en-US" b="0" i="0" strike="noStrike" baseline="0" dirty="0">
                <a:solidFill>
                  <a:srgbClr val="FF0000"/>
                </a:solidFill>
              </a:rPr>
              <a:t>2023</a:t>
            </a:r>
            <a:r>
              <a:rPr lang="en-US" b="0" dirty="0"/>
              <a:t> you must earn</a:t>
            </a:r>
            <a:r>
              <a:rPr lang="en-US" b="0" strike="noStrike" dirty="0"/>
              <a:t> </a:t>
            </a:r>
            <a:r>
              <a:rPr lang="en-US" b="0" strike="noStrike" dirty="0">
                <a:solidFill>
                  <a:srgbClr val="FF0000"/>
                </a:solidFill>
              </a:rPr>
              <a:t>$1,640</a:t>
            </a:r>
            <a:r>
              <a:rPr lang="en-US" b="0" strike="noStrike" baseline="0" dirty="0">
                <a:solidFill>
                  <a:srgbClr val="FF0000"/>
                </a:solidFill>
              </a:rPr>
              <a:t> </a:t>
            </a:r>
            <a:r>
              <a:rPr lang="en-US" b="0" dirty="0"/>
              <a:t>in covered earnings to get one Social Security or Medicare work credit and</a:t>
            </a:r>
            <a:r>
              <a:rPr lang="en-US" b="0" strike="noStrike" dirty="0"/>
              <a:t> </a:t>
            </a:r>
            <a:r>
              <a:rPr lang="en-US" b="0" strike="noStrike" dirty="0">
                <a:solidFill>
                  <a:srgbClr val="FF0000"/>
                </a:solidFill>
              </a:rPr>
              <a:t>$6,560 </a:t>
            </a:r>
            <a:r>
              <a:rPr lang="en-US" b="0" dirty="0"/>
              <a:t>to get the maximum four credits for the year.</a:t>
            </a:r>
          </a:p>
          <a:p>
            <a:r>
              <a:rPr lang="en-US" b="0" dirty="0"/>
              <a:t> </a:t>
            </a:r>
          </a:p>
          <a:p>
            <a:pPr lvl="0"/>
            <a:r>
              <a:rPr lang="en-US" b="0" dirty="0"/>
              <a:t>When you </a:t>
            </a:r>
            <a:r>
              <a:rPr lang="en-US" dirty="0"/>
              <a:t>work and pay Social Security taxes, you earn up to a maximum of four "credits" for each year.</a:t>
            </a:r>
          </a:p>
          <a:p>
            <a:r>
              <a:rPr lang="en-US" dirty="0"/>
              <a:t> </a:t>
            </a:r>
          </a:p>
          <a:p>
            <a:pPr lvl="0"/>
            <a:r>
              <a:rPr lang="en-US" dirty="0"/>
              <a:t>During your lifetime, you will probably earn more credits than the minimum number you need to be eligible for benefits; however, these extra credits do not increase your benefit amount. </a:t>
            </a:r>
          </a:p>
          <a:p>
            <a:r>
              <a:rPr lang="en-US" dirty="0"/>
              <a:t> </a:t>
            </a:r>
          </a:p>
          <a:p>
            <a:pPr lvl="0"/>
            <a:r>
              <a:rPr lang="en-US" dirty="0"/>
              <a:t>Your average earnings during your working years determine how much your monthly payment will be.</a:t>
            </a:r>
          </a:p>
          <a:p>
            <a:pPr lvl="0"/>
            <a:endParaRPr lang="en-US" dirty="0"/>
          </a:p>
          <a:p>
            <a:pPr lvl="0"/>
            <a:r>
              <a:rPr lang="en-US" dirty="0"/>
              <a:t>Source:</a:t>
            </a:r>
            <a:r>
              <a:rPr lang="en-US" baseline="0" dirty="0"/>
              <a:t>  ^OISP OAESP</a:t>
            </a:r>
            <a:endParaRPr lang="en-US" dirty="0"/>
          </a:p>
          <a:p>
            <a:pPr lvl="0"/>
            <a:r>
              <a:rPr lang="en-US" dirty="0"/>
              <a:t>Publications:</a:t>
            </a:r>
            <a:r>
              <a:rPr lang="en-US" baseline="0" dirty="0"/>
              <a:t>  </a:t>
            </a:r>
            <a:r>
              <a:rPr lang="en-US" dirty="0"/>
              <a:t>ssa.gov/pubs/EN-05-10003.pdf (Update 2022)</a:t>
            </a:r>
            <a:r>
              <a:rPr lang="en-US" baseline="0" dirty="0"/>
              <a:t>  </a:t>
            </a:r>
            <a:r>
              <a:rPr lang="en-US" u="sng" baseline="0" dirty="0"/>
              <a:t>and</a:t>
            </a:r>
            <a:r>
              <a:rPr lang="en-US" baseline="0" dirty="0"/>
              <a:t> </a:t>
            </a:r>
            <a:r>
              <a:rPr lang="en-US" dirty="0"/>
              <a:t>ssa.gov/pubs/EN-05-10072.pdf (How You Earn Credits)</a:t>
            </a:r>
          </a:p>
          <a:p>
            <a:pPr lvl="0"/>
            <a:endParaRPr lang="en-US" dirty="0"/>
          </a:p>
          <a:p>
            <a:pPr lvl="0"/>
            <a:r>
              <a:rPr lang="en-US" dirty="0"/>
              <a:t>Slide and Speaker Notes updated:</a:t>
            </a:r>
            <a:r>
              <a:rPr lang="en-US" baseline="0" dirty="0"/>
              <a:t>  11/8/2022 (JP/SY)</a:t>
            </a:r>
            <a:endParaRPr lang="en-US" dirty="0"/>
          </a:p>
          <a:p>
            <a:pPr lvl="0"/>
            <a:endParaRPr lang="en-US" dirty="0"/>
          </a:p>
        </p:txBody>
      </p:sp>
    </p:spTree>
    <p:extLst>
      <p:ext uri="{BB962C8B-B14F-4D97-AF65-F5344CB8AC3E}">
        <p14:creationId xmlns:p14="http://schemas.microsoft.com/office/powerpoint/2010/main" val="162070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6</a:t>
            </a:fld>
            <a:endParaRPr lang="en-US"/>
          </a:p>
        </p:txBody>
      </p:sp>
    </p:spTree>
    <p:extLst>
      <p:ext uri="{BB962C8B-B14F-4D97-AF65-F5344CB8AC3E}">
        <p14:creationId xmlns:p14="http://schemas.microsoft.com/office/powerpoint/2010/main" val="81788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31543">
              <a:defRPr/>
            </a:pPr>
            <a:r>
              <a:rPr lang="en-US" altLang="en-US" sz="1100" dirty="0"/>
              <a:t>Choosing when to retire is an important and personal decision.  Financial experts say you’ll need 70-80% of your pre-retirement income to have a comfortable retirement.  </a:t>
            </a:r>
            <a:r>
              <a:rPr lang="en-US" sz="1100" dirty="0"/>
              <a:t>You’ll want to choose a retirement age based on your circumstances, so you’ll have enough income when you need it.</a:t>
            </a:r>
          </a:p>
          <a:p>
            <a:endParaRPr lang="en-US" sz="1100" dirty="0"/>
          </a:p>
          <a:p>
            <a:r>
              <a:rPr lang="en-US" sz="1100" dirty="0"/>
              <a:t>As you can see on this chart, your monthly retirement benefit will be higher if you delay starting it. We calculate your basic Social Security benefit — the amount you would receive at your full retirement age — based on your lifetime earnings. </a:t>
            </a:r>
          </a:p>
          <a:p>
            <a:endParaRPr lang="en-US" sz="1100" dirty="0"/>
          </a:p>
          <a:p>
            <a:r>
              <a:rPr lang="en-US" sz="1100" dirty="0"/>
              <a:t>However, the actual amount you receive each month depends on when you start receiving benefits. You can start your retirement benefit at any point from age 62 up until age 70, and your benefit will be higher the longer you delay starting it. This adjustment is usually permanent: it sets the base for the benefits you’ll get for the rest of your life. </a:t>
            </a:r>
          </a:p>
          <a:p>
            <a:endParaRPr lang="en-US" sz="1100" dirty="0"/>
          </a:p>
          <a:p>
            <a:r>
              <a:rPr lang="en-US" sz="1100" dirty="0"/>
              <a:t>You may receive an annual cost-of-living adjustments and, depending on your work history, may receive higher benefits if you continue to work. </a:t>
            </a:r>
          </a:p>
          <a:p>
            <a:endParaRPr lang="en-US" sz="1100" dirty="0"/>
          </a:p>
          <a:p>
            <a:r>
              <a:rPr lang="en-US" sz="1100" dirty="0"/>
              <a:t>Let’s say your full retirement age is 66 and your monthly benefit starting at that age is $1,000. If you choose to start getting benefits at age 62, we’ll reduce your monthly benefit 25 percent to $750 to account for the longer period of time you receive benefits. If you choose to delay getting benefits until age 70, you would increase your monthly benefit to $1,320. This increase is from delayed retirement credits you earn for your decision to postpone receiving benefits past your full retirement age. The benefit at age 70 in this example is 32 percent more than you would receive each month if you had chosen to start getting benefits at full retirement age. </a:t>
            </a:r>
          </a:p>
          <a:p>
            <a:endParaRPr lang="en-US" sz="1100" dirty="0"/>
          </a:p>
          <a:p>
            <a:pPr marL="0" indent="0" defTabSz="931543">
              <a:buFont typeface="Arial" panose="020B0604020202020204" pitchFamily="34" charset="0"/>
              <a:buNone/>
              <a:defRPr/>
            </a:pPr>
            <a:r>
              <a:rPr lang="en-US" sz="1100" dirty="0"/>
              <a:t>I encourage you to read our publication</a:t>
            </a:r>
            <a:r>
              <a:rPr lang="en-US" sz="1100" baseline="0" dirty="0"/>
              <a:t> #</a:t>
            </a:r>
            <a:r>
              <a:rPr lang="en-US" sz="1100" dirty="0"/>
              <a:t>05-10147</a:t>
            </a:r>
            <a:r>
              <a:rPr lang="en-US" sz="1100" baseline="0" dirty="0"/>
              <a:t> - </a:t>
            </a:r>
            <a:r>
              <a:rPr lang="en-US" sz="1100" i="1" dirty="0"/>
              <a:t>When To Start Receiving Retirement Benefits @ ssa.gov/pubs/EN-05-10147.pdf</a:t>
            </a:r>
            <a:endParaRPr lang="en-US" sz="1100" dirty="0"/>
          </a:p>
          <a:p>
            <a:pPr defTabSz="931543">
              <a:defRPr/>
            </a:pPr>
            <a:endParaRPr lang="en-US" sz="1100" dirty="0"/>
          </a:p>
          <a:p>
            <a:pPr defTabSz="931543">
              <a:defRPr/>
            </a:pPr>
            <a:r>
              <a:rPr lang="en-US" sz="1100" dirty="0"/>
              <a:t>Slide notes updated with pub link</a:t>
            </a:r>
            <a:r>
              <a:rPr lang="en-US" sz="1100" baseline="0" dirty="0"/>
              <a:t> 1/13/2021 (JP)</a:t>
            </a:r>
            <a:endParaRPr lang="en-US" sz="1100" dirty="0"/>
          </a:p>
        </p:txBody>
      </p:sp>
      <p:sp>
        <p:nvSpPr>
          <p:cNvPr id="1454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30">
              <a:defRPr sz="2400" b="1">
                <a:solidFill>
                  <a:srgbClr val="DDDDDD"/>
                </a:solidFill>
                <a:latin typeface="Arial" panose="020B0604020202020204" pitchFamily="34" charset="0"/>
              </a:defRPr>
            </a:lvl1pPr>
            <a:lvl2pPr marL="755264" indent="-289491" defTabSz="939630">
              <a:defRPr sz="2400" b="1">
                <a:solidFill>
                  <a:srgbClr val="DDDDDD"/>
                </a:solidFill>
                <a:latin typeface="Arial" panose="020B0604020202020204" pitchFamily="34" charset="0"/>
              </a:defRPr>
            </a:lvl2pPr>
            <a:lvl3pPr marL="1162811" indent="-231270" defTabSz="939630">
              <a:defRPr sz="2400" b="1">
                <a:solidFill>
                  <a:srgbClr val="DDDDDD"/>
                </a:solidFill>
                <a:latin typeface="Arial" panose="020B0604020202020204" pitchFamily="34" charset="0"/>
              </a:defRPr>
            </a:lvl3pPr>
            <a:lvl4pPr marL="1628584" indent="-231270" defTabSz="939630">
              <a:defRPr sz="2400" b="1">
                <a:solidFill>
                  <a:srgbClr val="DDDDDD"/>
                </a:solidFill>
                <a:latin typeface="Arial" panose="020B0604020202020204" pitchFamily="34" charset="0"/>
              </a:defRPr>
            </a:lvl4pPr>
            <a:lvl5pPr marL="2094355" indent="-231270" defTabSz="939630">
              <a:defRPr sz="2400" b="1">
                <a:solidFill>
                  <a:srgbClr val="DDDDDD"/>
                </a:solidFill>
                <a:latin typeface="Arial" panose="020B0604020202020204" pitchFamily="34" charset="0"/>
              </a:defRPr>
            </a:lvl5pPr>
            <a:lvl6pPr marL="2560127" indent="-231270" defTabSz="939630" eaLnBrk="0" fontAlgn="base" hangingPunct="0">
              <a:spcBef>
                <a:spcPct val="0"/>
              </a:spcBef>
              <a:spcAft>
                <a:spcPct val="0"/>
              </a:spcAft>
              <a:defRPr sz="2400" b="1">
                <a:solidFill>
                  <a:srgbClr val="DDDDDD"/>
                </a:solidFill>
                <a:latin typeface="Arial" panose="020B0604020202020204" pitchFamily="34" charset="0"/>
              </a:defRPr>
            </a:lvl6pPr>
            <a:lvl7pPr marL="3025897" indent="-231270" defTabSz="939630" eaLnBrk="0" fontAlgn="base" hangingPunct="0">
              <a:spcBef>
                <a:spcPct val="0"/>
              </a:spcBef>
              <a:spcAft>
                <a:spcPct val="0"/>
              </a:spcAft>
              <a:defRPr sz="2400" b="1">
                <a:solidFill>
                  <a:srgbClr val="DDDDDD"/>
                </a:solidFill>
                <a:latin typeface="Arial" panose="020B0604020202020204" pitchFamily="34" charset="0"/>
              </a:defRPr>
            </a:lvl7pPr>
            <a:lvl8pPr marL="3491670" indent="-231270" defTabSz="939630" eaLnBrk="0" fontAlgn="base" hangingPunct="0">
              <a:spcBef>
                <a:spcPct val="0"/>
              </a:spcBef>
              <a:spcAft>
                <a:spcPct val="0"/>
              </a:spcAft>
              <a:defRPr sz="2400" b="1">
                <a:solidFill>
                  <a:srgbClr val="DDDDDD"/>
                </a:solidFill>
                <a:latin typeface="Arial" panose="020B0604020202020204" pitchFamily="34" charset="0"/>
              </a:defRPr>
            </a:lvl8pPr>
            <a:lvl9pPr marL="3957442" indent="-231270" defTabSz="939630"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200" b="0" dirty="0">
                <a:solidFill>
                  <a:srgbClr val="000000"/>
                </a:solidFill>
              </a:rPr>
              <a:t>51</a:t>
            </a:r>
          </a:p>
        </p:txBody>
      </p:sp>
    </p:spTree>
    <p:extLst>
      <p:ext uri="{BB962C8B-B14F-4D97-AF65-F5344CB8AC3E}">
        <p14:creationId xmlns:p14="http://schemas.microsoft.com/office/powerpoint/2010/main" val="388424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3"/>
            <a:ext cx="5842000" cy="4338320"/>
          </a:xfrm>
        </p:spPr>
        <p:txBody>
          <a:bodyPr/>
          <a:lstStyle/>
          <a:p>
            <a:r>
              <a:rPr lang="en-US" sz="1000" b="0" dirty="0">
                <a:solidFill>
                  <a:srgbClr val="000000"/>
                </a:solidFill>
              </a:rPr>
              <a:t>The first thing we recommend is that you visit ssa.gov/pubs and search for the publication entitled, </a:t>
            </a:r>
            <a:r>
              <a:rPr lang="en-US" sz="1000" b="0" i="1" dirty="0">
                <a:solidFill>
                  <a:srgbClr val="000000"/>
                </a:solidFill>
              </a:rPr>
              <a:t>How Work Affects Your Benefits</a:t>
            </a:r>
            <a:r>
              <a:rPr lang="en-US" sz="1000" b="0" dirty="0">
                <a:solidFill>
                  <a:srgbClr val="000000"/>
                </a:solidFill>
              </a:rPr>
              <a:t>. It explains the rules you must follow in order to avoid an overpayment, and it gives some great examples for different scenarios that could apply to your individual situation.</a:t>
            </a:r>
          </a:p>
          <a:p>
            <a:endParaRPr lang="en-US" sz="1000" b="0" dirty="0">
              <a:solidFill>
                <a:srgbClr val="000000"/>
              </a:solidFill>
            </a:endParaRPr>
          </a:p>
          <a:p>
            <a:r>
              <a:rPr lang="en-US" sz="1000" b="0" dirty="0">
                <a:solidFill>
                  <a:srgbClr val="000000"/>
                </a:solidFill>
              </a:rPr>
              <a:t>You can get Social Security retirement or survivors benefits and work at the same time. However, if you’re younger than full retirement age, and earn more than certain amounts, your monthly benefit remains the same but the total amount of benefits you receive for the year will be reduced. The amount that your annual benefits are reduced, however, isn’t truly lost. Your monthly benefit will be increased at your full retirement age to account for benefits withheld due to earlier earnings.</a:t>
            </a:r>
          </a:p>
          <a:p>
            <a:endParaRPr lang="en-US" sz="1000" b="0" dirty="0">
              <a:solidFill>
                <a:srgbClr val="000000"/>
              </a:solidFill>
            </a:endParaRPr>
          </a:p>
          <a:p>
            <a:r>
              <a:rPr lang="en-US" sz="1000" b="0" dirty="0">
                <a:solidFill>
                  <a:srgbClr val="000000"/>
                </a:solidFill>
              </a:rPr>
              <a:t>Note that spouses and survivors, who receive benefits because they have minor or disabled children in their care, don’t receive increased benefits at full retirement age if benefits were withheld because of work. I should also mention that different rules apply if you work outside the United States. Contact us if you’re working (or plan to work) outside the country.</a:t>
            </a:r>
          </a:p>
          <a:p>
            <a:endParaRPr lang="en-US" sz="1000" b="0" dirty="0">
              <a:solidFill>
                <a:srgbClr val="000000"/>
              </a:solidFill>
            </a:endParaRPr>
          </a:p>
          <a:p>
            <a:r>
              <a:rPr lang="en-US" sz="1000" b="0" dirty="0">
                <a:solidFill>
                  <a:srgbClr val="000000"/>
                </a:solidFill>
              </a:rPr>
              <a:t>But for most of you, here’s how this works. If you work, and are full retirement age or older, you may keep all of your benefits, no matter how much you earn.</a:t>
            </a:r>
          </a:p>
          <a:p>
            <a:endParaRPr lang="en-US" sz="1000" b="0" i="1" dirty="0">
              <a:solidFill>
                <a:srgbClr val="000000"/>
              </a:solidFill>
            </a:endParaRPr>
          </a:p>
          <a:p>
            <a:pPr>
              <a:defRPr/>
            </a:pPr>
            <a:r>
              <a:rPr lang="en-US" altLang="en-US" sz="1000" b="0" dirty="0">
                <a:solidFill>
                  <a:srgbClr val="000000"/>
                </a:solidFill>
                <a:latin typeface="Arial" panose="020B0604020202020204" pitchFamily="34" charset="0"/>
              </a:rPr>
              <a:t>If you’re younger than full retirement age, there is a limit to how much you can earn and still receive full Social Security benefits. If you’re younger than full retirement age, we must deduct $1 from your benefits for each $2 you earn above the annual limit. </a:t>
            </a:r>
            <a:r>
              <a:rPr lang="en-US" altLang="en-US" sz="1000" b="1" dirty="0">
                <a:solidFill>
                  <a:srgbClr val="000000"/>
                </a:solidFill>
                <a:latin typeface="Arial" panose="020B0604020202020204" pitchFamily="34" charset="0"/>
              </a:rPr>
              <a:t>For 2023, that limit is</a:t>
            </a:r>
            <a:r>
              <a:rPr lang="en-US" altLang="en-US" sz="1000" b="1" u="none" dirty="0">
                <a:solidFill>
                  <a:srgbClr val="000000"/>
                </a:solidFill>
                <a:latin typeface="Arial" panose="020B0604020202020204" pitchFamily="34" charset="0"/>
              </a:rPr>
              <a:t> $21,240</a:t>
            </a:r>
            <a:r>
              <a:rPr lang="en-US" altLang="en-US" sz="1000" b="1" dirty="0">
                <a:solidFill>
                  <a:srgbClr val="000000"/>
                </a:solidFill>
                <a:latin typeface="Arial" panose="020B0604020202020204" pitchFamily="34" charset="0"/>
              </a:rPr>
              <a:t>.</a:t>
            </a:r>
          </a:p>
          <a:p>
            <a:pPr>
              <a:defRPr/>
            </a:pPr>
            <a:endParaRPr lang="en-US" altLang="en-US" sz="1000" b="0" dirty="0">
              <a:solidFill>
                <a:srgbClr val="000000"/>
              </a:solidFill>
              <a:latin typeface="Arial" panose="020B0604020202020204" pitchFamily="34" charset="0"/>
            </a:endParaRPr>
          </a:p>
          <a:p>
            <a:pPr>
              <a:defRPr/>
            </a:pPr>
            <a:r>
              <a:rPr lang="en-US" altLang="en-US" sz="1000" b="0" dirty="0">
                <a:solidFill>
                  <a:srgbClr val="000000"/>
                </a:solidFill>
                <a:latin typeface="Arial" panose="020B0604020202020204" pitchFamily="34" charset="0"/>
              </a:rPr>
              <a:t>If you reach full retirement age during </a:t>
            </a:r>
            <a:r>
              <a:rPr lang="en-US" altLang="en-US" sz="1000" b="1" dirty="0">
                <a:solidFill>
                  <a:srgbClr val="000000"/>
                </a:solidFill>
                <a:highlight>
                  <a:srgbClr val="FFFF00"/>
                </a:highlight>
                <a:latin typeface="Arial" panose="020B0604020202020204" pitchFamily="34" charset="0"/>
              </a:rPr>
              <a:t>2023</a:t>
            </a:r>
            <a:r>
              <a:rPr lang="en-US" altLang="en-US" sz="1000" b="0" dirty="0">
                <a:solidFill>
                  <a:srgbClr val="000000"/>
                </a:solidFill>
                <a:highlight>
                  <a:srgbClr val="FFFF00"/>
                </a:highlight>
                <a:latin typeface="Arial" panose="020B0604020202020204" pitchFamily="34" charset="0"/>
              </a:rPr>
              <a:t>, we must deduct $1 from your benefits for each $3 you earn above </a:t>
            </a:r>
            <a:r>
              <a:rPr lang="en-US" altLang="en-US" sz="1000" b="1" u="none" dirty="0">
                <a:solidFill>
                  <a:srgbClr val="000000"/>
                </a:solidFill>
                <a:highlight>
                  <a:srgbClr val="FFFF00"/>
                </a:highlight>
                <a:latin typeface="Arial" panose="020B0604020202020204" pitchFamily="34" charset="0"/>
              </a:rPr>
              <a:t>$56,520</a:t>
            </a:r>
            <a:r>
              <a:rPr lang="en-US" altLang="en-US" sz="1000" b="1" u="none" baseline="0" dirty="0">
                <a:solidFill>
                  <a:srgbClr val="000000"/>
                </a:solidFill>
                <a:highlight>
                  <a:srgbClr val="FFFF00"/>
                </a:highlight>
                <a:latin typeface="Arial" panose="020B0604020202020204" pitchFamily="34" charset="0"/>
              </a:rPr>
              <a:t> </a:t>
            </a:r>
            <a:r>
              <a:rPr lang="en-US" altLang="en-US" sz="1000" b="0" dirty="0">
                <a:solidFill>
                  <a:srgbClr val="000000"/>
                </a:solidFill>
                <a:highlight>
                  <a:srgbClr val="FFFF00"/>
                </a:highlight>
                <a:latin typeface="Arial" panose="020B0604020202020204" pitchFamily="34" charset="0"/>
              </a:rPr>
              <a:t>until the month you reach full retirement age.</a:t>
            </a:r>
          </a:p>
          <a:p>
            <a:pPr>
              <a:defRPr/>
            </a:pPr>
            <a:endParaRPr lang="en-US" altLang="en-US" sz="1000" b="0" dirty="0">
              <a:solidFill>
                <a:srgbClr val="000000"/>
              </a:solidFill>
              <a:latin typeface="Arial" panose="020B0604020202020204" pitchFamily="34" charset="0"/>
            </a:endParaRPr>
          </a:p>
          <a:p>
            <a:pPr>
              <a:defRPr/>
            </a:pPr>
            <a:r>
              <a:rPr lang="en-US" altLang="en-US" sz="1000" b="0" dirty="0">
                <a:solidFill>
                  <a:srgbClr val="000000"/>
                </a:solidFill>
                <a:latin typeface="Arial" panose="020B0604020202020204" pitchFamily="34" charset="0"/>
              </a:rPr>
              <a:t>Starting with the month you reach full retirement age, there is </a:t>
            </a:r>
            <a:r>
              <a:rPr lang="en-US" altLang="en-US" sz="1000" b="0" u="sng" dirty="0">
                <a:solidFill>
                  <a:srgbClr val="000000"/>
                </a:solidFill>
                <a:latin typeface="Arial" panose="020B0604020202020204" pitchFamily="34" charset="0"/>
              </a:rPr>
              <a:t>no limit </a:t>
            </a:r>
            <a:r>
              <a:rPr lang="en-US" altLang="en-US" sz="1000" b="0" dirty="0">
                <a:solidFill>
                  <a:srgbClr val="000000"/>
                </a:solidFill>
                <a:latin typeface="Arial" panose="020B0604020202020204" pitchFamily="34" charset="0"/>
              </a:rPr>
              <a:t>on how much you can earn and still receive all of your Social Security benefits.</a:t>
            </a:r>
          </a:p>
          <a:p>
            <a:pPr>
              <a:defRPr/>
            </a:pPr>
            <a:endParaRPr lang="en-US" altLang="en-US" sz="100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solidFill>
                  <a:srgbClr val="003366"/>
                </a:solidFill>
              </a:rPr>
              <a:t>Note: If some of your retirement benefits are withheld because of your earnings, your benefits will be increased starting at your full retirement age to take into account those months in which benefits were withheld.</a:t>
            </a:r>
          </a:p>
          <a:p>
            <a:pPr>
              <a:defRPr/>
            </a:pPr>
            <a:endParaRPr lang="en-US" altLang="en-US" sz="1000" dirty="0">
              <a:solidFill>
                <a:srgbClr val="000000"/>
              </a:solidFill>
              <a:latin typeface="Arial" panose="020B0604020202020204" pitchFamily="34" charset="0"/>
            </a:endParaRPr>
          </a:p>
          <a:p>
            <a:pPr defTabSz="917235">
              <a:defRPr/>
            </a:pPr>
            <a:r>
              <a:rPr lang="en-US" altLang="en-US" sz="1000" dirty="0">
                <a:solidFill>
                  <a:srgbClr val="000000"/>
                </a:solidFill>
                <a:latin typeface="Arial" panose="020B0604020202020204" pitchFamily="34" charset="0"/>
              </a:rPr>
              <a:t>Source:  OISP/OAESP</a:t>
            </a:r>
          </a:p>
          <a:p>
            <a:pPr marL="0" marR="0" lvl="0" indent="0" algn="l" defTabSz="917235" rtl="0" eaLnBrk="1" fontAlgn="auto" latinLnBrk="0" hangingPunct="1">
              <a:lnSpc>
                <a:spcPct val="100000"/>
              </a:lnSpc>
              <a:spcBef>
                <a:spcPts val="0"/>
              </a:spcBef>
              <a:spcAft>
                <a:spcPts val="0"/>
              </a:spcAft>
              <a:buClrTx/>
              <a:buSzTx/>
              <a:buFontTx/>
              <a:buNone/>
              <a:tabLst/>
              <a:defRPr/>
            </a:pPr>
            <a:r>
              <a:rPr lang="en-US" sz="1000" u="none" dirty="0">
                <a:solidFill>
                  <a:srgbClr val="000000"/>
                </a:solidFill>
              </a:rPr>
              <a:t>ssa.gov/pubs/EN-05-10069.pdf  </a:t>
            </a:r>
            <a:r>
              <a:rPr lang="en-US" altLang="en-US" sz="1000" dirty="0">
                <a:solidFill>
                  <a:srgbClr val="000000"/>
                </a:solidFill>
                <a:latin typeface="Arial" panose="020B0604020202020204" pitchFamily="34" charset="0"/>
              </a:rPr>
              <a:t>(How</a:t>
            </a:r>
            <a:r>
              <a:rPr lang="en-US" altLang="en-US" sz="1000" baseline="0" dirty="0">
                <a:solidFill>
                  <a:srgbClr val="000000"/>
                </a:solidFill>
                <a:latin typeface="Arial" panose="020B0604020202020204" pitchFamily="34" charset="0"/>
              </a:rPr>
              <a:t> Work Affects Your Benefits)</a:t>
            </a:r>
            <a:endParaRPr lang="en-US" sz="1000" i="1" dirty="0">
              <a:solidFill>
                <a:srgbClr val="000000"/>
              </a:solidFill>
            </a:endParaRPr>
          </a:p>
          <a:p>
            <a:pPr defTabSz="917235">
              <a:defRPr/>
            </a:pPr>
            <a:endParaRPr lang="en-US" sz="1000" u="sng" dirty="0">
              <a:solidFill>
                <a:srgbClr val="000000"/>
              </a:solidFill>
            </a:endParaRPr>
          </a:p>
          <a:p>
            <a:pPr>
              <a:defRPr/>
            </a:pPr>
            <a:r>
              <a:rPr lang="en-US" altLang="en-US" sz="1000" dirty="0">
                <a:solidFill>
                  <a:srgbClr val="000000"/>
                </a:solidFill>
                <a:latin typeface="Arial" panose="020B0604020202020204" pitchFamily="34" charset="0"/>
              </a:rPr>
              <a:t>Slide and Speaker Notes updated 11/8/2022 (JP/SY)</a:t>
            </a:r>
            <a:endParaRPr lang="en-US" sz="1000" i="1" dirty="0">
              <a:solidFill>
                <a:srgbClr val="000000"/>
              </a:solidFill>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8</a:t>
            </a:fld>
            <a:endParaRPr lang="en-US"/>
          </a:p>
        </p:txBody>
      </p:sp>
    </p:spTree>
    <p:extLst>
      <p:ext uri="{BB962C8B-B14F-4D97-AF65-F5344CB8AC3E}">
        <p14:creationId xmlns:p14="http://schemas.microsoft.com/office/powerpoint/2010/main" val="137979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9</a:t>
            </a:fld>
            <a:endParaRPr lang="en-US" dirty="0"/>
          </a:p>
        </p:txBody>
      </p:sp>
      <p:sp>
        <p:nvSpPr>
          <p:cNvPr id="5" name="Notes Placeholder 4"/>
          <p:cNvSpPr>
            <a:spLocks noGrp="1"/>
          </p:cNvSpPr>
          <p:nvPr>
            <p:ph type="body" sz="quarter" idx="11"/>
          </p:nvPr>
        </p:nvSpPr>
        <p:spPr/>
        <p:txBody>
          <a:bodyPr/>
          <a:lstStyle/>
          <a:p>
            <a:pPr marL="171450" lvl="0" indent="-171450">
              <a:buFont typeface="Arial" panose="020B0604020202020204" pitchFamily="34" charset="0"/>
              <a:buChar char="•"/>
            </a:pPr>
            <a:r>
              <a:rPr lang="en-US" dirty="0"/>
              <a:t>Credits are based on your total wages and self-employment income during the year, no matter when you did the actual work. You might work all year to earn four credits, or you might earn enough for all four in a much shorter length of time.</a:t>
            </a:r>
          </a:p>
          <a:p>
            <a:pPr marL="0" lvl="0" indent="0">
              <a:buFont typeface="Arial" panose="020B0604020202020204" pitchFamily="34" charset="0"/>
              <a:buNone/>
            </a:pPr>
            <a:endParaRPr lang="en-US" dirty="0"/>
          </a:p>
          <a:p>
            <a:pPr marL="171450" lvl="2" indent="-171450">
              <a:spcBef>
                <a:spcPct val="50000"/>
              </a:spcBef>
              <a:buFont typeface="Arial" panose="020B0604020202020204" pitchFamily="34" charset="0"/>
              <a:buChar char="•"/>
              <a:defRPr/>
            </a:pPr>
            <a:r>
              <a:rPr lang="en-US" altLang="en-US" b="0" dirty="0"/>
              <a:t>We are looking for the highest 35 years during a worker's lifetime of earnings, regardless of when earned. </a:t>
            </a:r>
          </a:p>
          <a:p>
            <a:pPr marL="171450" lvl="2" indent="-171450">
              <a:spcBef>
                <a:spcPct val="50000"/>
              </a:spcBef>
              <a:buFont typeface="Arial" panose="020B0604020202020204" pitchFamily="34" charset="0"/>
              <a:buChar char="•"/>
              <a:defRPr/>
            </a:pPr>
            <a:endParaRPr lang="en-US" altLang="en-US" b="0" dirty="0"/>
          </a:p>
          <a:p>
            <a:pPr marL="171450" lvl="2" indent="-171450">
              <a:spcBef>
                <a:spcPct val="50000"/>
              </a:spcBef>
              <a:buFont typeface="Arial" panose="020B0604020202020204" pitchFamily="34" charset="0"/>
              <a:buChar char="•"/>
              <a:defRPr/>
            </a:pPr>
            <a:r>
              <a:rPr lang="en-US" dirty="0"/>
              <a:t>Using this formula means that a worker who qualifies for a retirement benefit with just 10 years of work would have a lower benefit payment than someone who worked longer.  That’s because we are looking at the highest 35 years of earnings.  In this example, there would be 25 years with zero earnings.</a:t>
            </a:r>
          </a:p>
          <a:p>
            <a:pPr marL="0" lvl="2" indent="0">
              <a:spcBef>
                <a:spcPct val="50000"/>
              </a:spcBef>
              <a:buFont typeface="Arial" panose="020B0604020202020204" pitchFamily="34" charset="0"/>
              <a:buNone/>
              <a:defRPr/>
            </a:pPr>
            <a:endParaRPr lang="en-US" altLang="en-US" b="0" dirty="0"/>
          </a:p>
          <a:p>
            <a:pPr marL="0" lvl="2" indent="0">
              <a:spcBef>
                <a:spcPct val="50000"/>
              </a:spcBef>
              <a:buFont typeface="Arial" panose="020B0604020202020204" pitchFamily="34" charset="0"/>
              <a:buNone/>
              <a:defRPr/>
            </a:pPr>
            <a:r>
              <a:rPr lang="en-US" altLang="en-US" b="0" dirty="0"/>
              <a:t>Slide</a:t>
            </a:r>
            <a:r>
              <a:rPr lang="en-US" altLang="en-US" b="0" baseline="0" dirty="0"/>
              <a:t> updated 9/1/2020 (JP)</a:t>
            </a:r>
            <a:endParaRPr lang="en-US" altLang="en-US" b="0" dirty="0"/>
          </a:p>
        </p:txBody>
      </p:sp>
    </p:spTree>
    <p:extLst>
      <p:ext uri="{BB962C8B-B14F-4D97-AF65-F5344CB8AC3E}">
        <p14:creationId xmlns:p14="http://schemas.microsoft.com/office/powerpoint/2010/main" val="278184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10/6/2021 – slide updated (JP)</a:t>
            </a: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Tree>
    <p:extLst>
      <p:ext uri="{BB962C8B-B14F-4D97-AF65-F5344CB8AC3E}">
        <p14:creationId xmlns:p14="http://schemas.microsoft.com/office/powerpoint/2010/main" val="1593415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124417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2"/>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8" y="1560421"/>
            <a:ext cx="8364071"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03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7"/>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893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2"/>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7"/>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5" y="1560421"/>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35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9"/>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28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hasCustomPrompt="1"/>
          </p:nvPr>
        </p:nvSpPr>
        <p:spPr>
          <a:xfrm>
            <a:off x="0" y="2"/>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3564524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2"/>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8" y="1560421"/>
            <a:ext cx="8364071"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92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7"/>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78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2"/>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7"/>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5" y="1560421"/>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51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Tree>
    <p:extLst>
      <p:ext uri="{BB962C8B-B14F-4D97-AF65-F5344CB8AC3E}">
        <p14:creationId xmlns:p14="http://schemas.microsoft.com/office/powerpoint/2010/main" val="301717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9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83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89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14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a:t>Title</a:t>
            </a:r>
          </a:p>
        </p:txBody>
      </p:sp>
    </p:spTree>
    <p:extLst>
      <p:ext uri="{BB962C8B-B14F-4D97-AF65-F5344CB8AC3E}">
        <p14:creationId xmlns:p14="http://schemas.microsoft.com/office/powerpoint/2010/main" val="425942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9"/>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33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hasCustomPrompt="1"/>
          </p:nvPr>
        </p:nvSpPr>
        <p:spPr>
          <a:xfrm>
            <a:off x="0" y="2"/>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285669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gi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244541" y="6166440"/>
            <a:ext cx="2806861" cy="477054"/>
          </a:xfrm>
          <a:prstGeom prst="rect">
            <a:avLst/>
          </a:prstGeom>
          <a:noFill/>
        </p:spPr>
        <p:txBody>
          <a:bodyPr wrap="square" rtlCol="0">
            <a:spAutoFit/>
          </a:bodyPr>
          <a:lstStyle/>
          <a:p>
            <a:r>
              <a:rPr lang="en-US" sz="2500" b="0" dirty="0">
                <a:solidFill>
                  <a:srgbClr val="00295B"/>
                </a:solidFill>
              </a:rPr>
              <a:t>SocialSecurity.gov</a:t>
            </a: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84" r:id="rId7"/>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7"/>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5808619"/>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userDrawn="1"/>
        </p:nvSpPr>
        <p:spPr>
          <a:xfrm>
            <a:off x="6142944" y="6166441"/>
            <a:ext cx="2806861" cy="380873"/>
          </a:xfrm>
          <a:prstGeom prst="rect">
            <a:avLst/>
          </a:prstGeom>
          <a:noFill/>
        </p:spPr>
        <p:txBody>
          <a:bodyPr wrap="square" rtlCol="0">
            <a:spAutoFit/>
          </a:bodyPr>
          <a:lstStyle/>
          <a:p>
            <a:pPr algn="r"/>
            <a:r>
              <a:rPr lang="en-US" sz="1875" b="0" dirty="0">
                <a:solidFill>
                  <a:srgbClr val="00295B"/>
                </a:solidFill>
              </a:rPr>
              <a:t>SSA.gov</a:t>
            </a:r>
          </a:p>
        </p:txBody>
      </p:sp>
      <p:pic>
        <p:nvPicPr>
          <p:cNvPr id="10" name="Picture 9"/>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134433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defTabSz="685800" rtl="0" eaLnBrk="1" latinLnBrk="0" hangingPunct="1">
        <a:spcBef>
          <a:spcPct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7"/>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5808619"/>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userDrawn="1"/>
        </p:nvSpPr>
        <p:spPr>
          <a:xfrm>
            <a:off x="6142944" y="6166441"/>
            <a:ext cx="2806861" cy="380873"/>
          </a:xfrm>
          <a:prstGeom prst="rect">
            <a:avLst/>
          </a:prstGeom>
          <a:noFill/>
        </p:spPr>
        <p:txBody>
          <a:bodyPr wrap="square" rtlCol="0">
            <a:spAutoFit/>
          </a:bodyPr>
          <a:lstStyle/>
          <a:p>
            <a:pPr algn="r"/>
            <a:r>
              <a:rPr lang="en-US" sz="1875" b="0" dirty="0">
                <a:solidFill>
                  <a:srgbClr val="00295B"/>
                </a:solidFill>
              </a:rPr>
              <a:t>SSA.gov</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26771367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defTabSz="685800" rtl="0" eaLnBrk="1" latinLnBrk="0" hangingPunct="1">
        <a:spcBef>
          <a:spcPct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sa.gov/planners/retire/creditsa.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ssa.gov/planners/retire/gpo-wep.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socialsecurity.gov/myaccou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sa.gov/planners/retire/creditsa.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ssa.gov/planners/retire/gpo-wep.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sa.gov/planners/retire/yourspouse.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a.gov/planners/retire/yourdivspouse.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ssa.gov/planners/survivor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ssa.gov/planners/survivors/ifyou.html#h6"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sa.gov/planners/retire/applying7.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ssa.gov/benefits/medicare"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medicare.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facebook.com/socialsecurity" TargetMode="External"/><Relationship Id="rId7" Type="http://schemas.openxmlformats.org/officeDocument/2006/relationships/hyperlink" Target="https://www.instagram.com/socialsecurity/" TargetMode="External"/><Relationship Id="rId12"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hyperlink" Target="https://www.youtube.com/socialsecurity" TargetMode="External"/><Relationship Id="rId5" Type="http://schemas.openxmlformats.org/officeDocument/2006/relationships/hyperlink" Target="https://www.twitter.com/socialsecurity"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s://www.linkedin.com/company/ss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planners/credits.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ssa.gov/OACT/COLA/RTeffect.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ssa.gov/OACT/COLA/Benefits.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107474"/>
            <a:ext cx="9144000" cy="1288870"/>
          </a:xfrm>
          <a:prstGeom prst="rect">
            <a:avLst/>
          </a:prstGeom>
        </p:spPr>
        <p:txBody>
          <a:bodyPr>
            <a:normAutofit fontScale="90000"/>
          </a:bodyPr>
          <a:lstStyle/>
          <a:p>
            <a:r>
              <a:rPr lang="en-US" dirty="0"/>
              <a:t>Social Security: </a:t>
            </a:r>
            <a:br>
              <a:rPr lang="en-US" dirty="0"/>
            </a:br>
            <a:r>
              <a:rPr lang="en-US" dirty="0"/>
              <a:t>With You Through Life’s Journey…</a:t>
            </a:r>
          </a:p>
        </p:txBody>
      </p:sp>
      <p:sp>
        <p:nvSpPr>
          <p:cNvPr id="2" name="TextBox 1"/>
          <p:cNvSpPr txBox="1"/>
          <p:nvPr/>
        </p:nvSpPr>
        <p:spPr>
          <a:xfrm>
            <a:off x="6529498" y="6590145"/>
            <a:ext cx="2608406" cy="276999"/>
          </a:xfrm>
          <a:prstGeom prst="rect">
            <a:avLst/>
          </a:prstGeom>
          <a:noFill/>
        </p:spPr>
        <p:txBody>
          <a:bodyPr wrap="none" rtlCol="0">
            <a:spAutoFit/>
          </a:bodyPr>
          <a:lstStyle/>
          <a:p>
            <a:r>
              <a:rPr lang="en-US" sz="1200" dirty="0">
                <a:solidFill>
                  <a:schemeClr val="bg1"/>
                </a:solidFill>
              </a:rPr>
              <a:t>Produced at U.S. taxpayer expense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958" y="3705079"/>
            <a:ext cx="2626672" cy="902090"/>
          </a:xfrm>
          <a:prstGeom prst="rect">
            <a:avLst/>
          </a:prstGeom>
        </p:spPr>
      </p:pic>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6673" y="482204"/>
            <a:ext cx="3184264" cy="835645"/>
          </a:xfrm>
        </p:spPr>
        <p:txBody>
          <a:bodyPr/>
          <a:lstStyle/>
          <a:p>
            <a:pPr lvl="0"/>
            <a:r>
              <a:rPr lang="en-US" altLang="en-US" sz="3400" dirty="0">
                <a:solidFill>
                  <a:schemeClr val="bg1"/>
                </a:solidFill>
                <a:cs typeface="Calibri" pitchFamily="34" charset="0"/>
              </a:rPr>
              <a:t>Social </a:t>
            </a:r>
            <a:r>
              <a:rPr lang="en-US" altLang="en-US" sz="3400" dirty="0" err="1">
                <a:solidFill>
                  <a:schemeClr val="bg1"/>
                </a:solidFill>
                <a:cs typeface="Calibri" pitchFamily="34" charset="0"/>
              </a:rPr>
              <a:t>Securiaaty</a:t>
            </a:r>
            <a:r>
              <a:rPr lang="en-US" altLang="en-US" sz="3400" dirty="0">
                <a:solidFill>
                  <a:schemeClr val="bg1"/>
                </a:solidFill>
                <a:cs typeface="Calibri" pitchFamily="34" charset="0"/>
              </a:rPr>
              <a:t> Statement</a:t>
            </a:r>
            <a:endParaRPr lang="en-US" sz="3400" dirty="0">
              <a:solidFill>
                <a:schemeClr val="bg1"/>
              </a:solidFill>
            </a:endParaRPr>
          </a:p>
        </p:txBody>
      </p:sp>
      <p:pic>
        <p:nvPicPr>
          <p:cNvPr id="3" name="Picture 2" descr="Screenshot of the front page of a sample Social Security statement.">
            <a:extLst>
              <a:ext uri="{FF2B5EF4-FFF2-40B4-BE49-F238E27FC236}">
                <a16:creationId xmlns:a16="http://schemas.microsoft.com/office/drawing/2014/main" id="{32A6D7DB-9EB6-4B45-A255-137CCCD3B0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3777" y="152132"/>
            <a:ext cx="4163468" cy="5388019"/>
          </a:xfrm>
          <a:prstGeom prst="rect">
            <a:avLst/>
          </a:prstGeom>
        </p:spPr>
      </p:pic>
      <p:pic>
        <p:nvPicPr>
          <p:cNvPr id="6" name="Picture 5" descr="Screenshot of the back page of a sample Social Security statement.">
            <a:extLst>
              <a:ext uri="{FF2B5EF4-FFF2-40B4-BE49-F238E27FC236}">
                <a16:creationId xmlns:a16="http://schemas.microsoft.com/office/drawing/2014/main" id="{23311D4D-50DD-40A2-84F8-8335736730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6757" y="152133"/>
            <a:ext cx="4163468" cy="5388019"/>
          </a:xfrm>
          <a:prstGeom prst="rect">
            <a:avLst/>
          </a:prstGeom>
        </p:spPr>
      </p:pic>
    </p:spTree>
    <p:extLst>
      <p:ext uri="{BB962C8B-B14F-4D97-AF65-F5344CB8AC3E}">
        <p14:creationId xmlns:p14="http://schemas.microsoft.com/office/powerpoint/2010/main" val="6369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620"/>
            <a:ext cx="9144000" cy="599662"/>
          </a:xfrm>
          <a:prstGeom prst="rect">
            <a:avLst/>
          </a:prstGeom>
        </p:spPr>
        <p:txBody>
          <a:bodyPr>
            <a:normAutofit fontScale="90000"/>
          </a:bodyPr>
          <a:lstStyle/>
          <a:p>
            <a:r>
              <a:rPr lang="en-US" sz="4000" dirty="0"/>
              <a:t>Retirement Calculator</a:t>
            </a:r>
          </a:p>
        </p:txBody>
      </p:sp>
      <p:sp>
        <p:nvSpPr>
          <p:cNvPr id="3" name="Content Placeholder 2"/>
          <p:cNvSpPr>
            <a:spLocks noGrp="1"/>
          </p:cNvSpPr>
          <p:nvPr>
            <p:ph sz="quarter" idx="10"/>
          </p:nvPr>
        </p:nvSpPr>
        <p:spPr>
          <a:xfrm>
            <a:off x="0" y="1556282"/>
            <a:ext cx="9144000" cy="4130565"/>
          </a:xfrm>
          <a:prstGeom prst="rect">
            <a:avLst/>
          </a:prstGeom>
        </p:spPr>
        <p:txBody>
          <a:bodyPr>
            <a:noAutofit/>
          </a:bodyPr>
          <a:lstStyle/>
          <a:p>
            <a:pPr marL="457200" lvl="1">
              <a:buFont typeface="Arial" panose="020B0604020202020204" pitchFamily="34" charset="0"/>
              <a:buChar char="•"/>
            </a:pPr>
            <a:r>
              <a:rPr lang="en-US" sz="2200" dirty="0"/>
              <a:t>Gives estimates based on your actual Social Security earnings record</a:t>
            </a:r>
          </a:p>
          <a:p>
            <a:pPr marL="457200" lvl="1">
              <a:buFont typeface="Arial" panose="020B0604020202020204" pitchFamily="34" charset="0"/>
              <a:buChar char="•"/>
            </a:pPr>
            <a:r>
              <a:rPr lang="en-US" sz="2200" dirty="0"/>
              <a:t>You can use the Retirement Calculator if:</a:t>
            </a:r>
          </a:p>
          <a:p>
            <a:pPr marL="640080" lvl="2"/>
            <a:r>
              <a:rPr lang="en-US" sz="2000" dirty="0"/>
              <a:t>You have enough </a:t>
            </a:r>
            <a:r>
              <a:rPr lang="en-US" sz="2000" u="sng" dirty="0">
                <a:hlinkClick r:id="rId3"/>
              </a:rPr>
              <a:t>Social Security credits</a:t>
            </a:r>
            <a:r>
              <a:rPr lang="en-US" sz="2000" dirty="0"/>
              <a:t> at this time to qualify for benefits </a:t>
            </a:r>
            <a:r>
              <a:rPr lang="en-US" sz="2000" b="1" dirty="0"/>
              <a:t>and</a:t>
            </a:r>
            <a:r>
              <a:rPr lang="en-US" sz="2000" dirty="0"/>
              <a:t> </a:t>
            </a:r>
          </a:p>
          <a:p>
            <a:pPr marL="640080" lvl="2"/>
            <a:r>
              <a:rPr lang="en-US" sz="2000" dirty="0"/>
              <a:t>You are </a:t>
            </a:r>
            <a:r>
              <a:rPr lang="en-US" sz="2000" b="1" dirty="0"/>
              <a:t>not</a:t>
            </a:r>
            <a:r>
              <a:rPr lang="en-US" sz="2000" dirty="0"/>
              <a:t>: </a:t>
            </a:r>
          </a:p>
          <a:p>
            <a:pPr marL="914400" lvl="3">
              <a:buFont typeface="Arial" panose="020B0604020202020204" pitchFamily="34" charset="0"/>
              <a:buChar char="•"/>
            </a:pPr>
            <a:r>
              <a:rPr lang="en-US" dirty="0"/>
              <a:t>Currently receiving benefits on your own Social Security record; </a:t>
            </a:r>
          </a:p>
          <a:p>
            <a:pPr marL="914400" lvl="3">
              <a:buFont typeface="Arial" panose="020B0604020202020204" pitchFamily="34" charset="0"/>
              <a:buChar char="•"/>
            </a:pPr>
            <a:r>
              <a:rPr lang="en-US" dirty="0"/>
              <a:t>Waiting for a decision about your application for benefits or Medicare; </a:t>
            </a:r>
          </a:p>
          <a:p>
            <a:pPr marL="914400" lvl="3">
              <a:buFont typeface="Arial" panose="020B0604020202020204" pitchFamily="34" charset="0"/>
              <a:buChar char="•"/>
            </a:pPr>
            <a:r>
              <a:rPr lang="en-US" dirty="0"/>
              <a:t>Age 62 or older and receiving benefits on another Social Security record; </a:t>
            </a:r>
            <a:r>
              <a:rPr lang="en-US" b="1" dirty="0"/>
              <a:t>or </a:t>
            </a:r>
            <a:endParaRPr lang="en-US" dirty="0"/>
          </a:p>
          <a:p>
            <a:pPr marL="914400" lvl="3">
              <a:buFont typeface="Arial" panose="020B0604020202020204" pitchFamily="34" charset="0"/>
              <a:buChar char="•"/>
            </a:pPr>
            <a:r>
              <a:rPr lang="en-US" dirty="0"/>
              <a:t>Eligible for a </a:t>
            </a:r>
            <a:r>
              <a:rPr lang="en-US" u="sng" dirty="0">
                <a:hlinkClick r:id="rId4"/>
              </a:rPr>
              <a:t>Pension Based on Work Not Covered By Social Security</a:t>
            </a:r>
            <a:r>
              <a:rPr lang="en-US" dirty="0"/>
              <a:t>.</a:t>
            </a:r>
          </a:p>
        </p:txBody>
      </p:sp>
    </p:spTree>
    <p:extLst>
      <p:ext uri="{BB962C8B-B14F-4D97-AF65-F5344CB8AC3E}">
        <p14:creationId xmlns:p14="http://schemas.microsoft.com/office/powerpoint/2010/main" val="181911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9144000" cy="762000"/>
          </a:xfrm>
        </p:spPr>
        <p:txBody>
          <a:bodyPr/>
          <a:lstStyle/>
          <a:p>
            <a:pPr lvl="0"/>
            <a:r>
              <a:rPr lang="en-US" altLang="en-US" sz="4800" b="0" i="1">
                <a:solidFill>
                  <a:srgbClr val="D12229"/>
                </a:solidFill>
                <a:latin typeface="Georgia" panose="02040502050405020303" pitchFamily="18" charset="0"/>
              </a:rPr>
              <a:t>my</a:t>
            </a:r>
            <a:r>
              <a:rPr lang="en-US" altLang="en-US" sz="4800" b="0" i="1">
                <a:solidFill>
                  <a:srgbClr val="002060"/>
                </a:solidFill>
                <a:latin typeface="Georgia" panose="02040502050405020303" pitchFamily="18" charset="0"/>
              </a:rPr>
              <a:t> </a:t>
            </a:r>
            <a:r>
              <a:rPr lang="en-US" altLang="en-US" sz="4800" b="0">
                <a:solidFill>
                  <a:srgbClr val="0054A6"/>
                </a:solidFill>
                <a:latin typeface="Georgia" panose="02040502050405020303" pitchFamily="18" charset="0"/>
              </a:rPr>
              <a:t>Social Security</a:t>
            </a:r>
            <a:endParaRPr lang="en-US"/>
          </a:p>
        </p:txBody>
      </p:sp>
      <p:pic>
        <p:nvPicPr>
          <p:cNvPr id="11" name="Content Placeholder 10" descr="Create your personal my Social Security account today. my Social Security is a convenient and secure suite of services designed to put you in control of your personal Social Security information, as well as help you manage your benefits when you are ready."/>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213806" y="1163490"/>
            <a:ext cx="8731940" cy="3903557"/>
          </a:xfrm>
          <a:prstGeom prst="rect">
            <a:avLst/>
          </a:prstGeom>
        </p:spPr>
      </p:pic>
      <p:sp>
        <p:nvSpPr>
          <p:cNvPr id="10" name="Content Placeholder 9"/>
          <p:cNvSpPr>
            <a:spLocks noGrp="1"/>
          </p:cNvSpPr>
          <p:nvPr>
            <p:ph sz="quarter" idx="11"/>
          </p:nvPr>
        </p:nvSpPr>
        <p:spPr>
          <a:xfrm>
            <a:off x="0" y="5151120"/>
            <a:ext cx="9144000" cy="578074"/>
          </a:xfrm>
        </p:spPr>
        <p:txBody>
          <a:bodyPr/>
          <a:lstStyle/>
          <a:p>
            <a:pPr marL="0" indent="0" algn="ctr">
              <a:buNone/>
            </a:pPr>
            <a:r>
              <a:rPr lang="en-US" altLang="en-US" b="1">
                <a:solidFill>
                  <a:srgbClr val="FFFFFF"/>
                </a:solidFill>
                <a:hlinkClick r:id="rId4"/>
              </a:rPr>
              <a:t>ssa.gov/</a:t>
            </a:r>
            <a:r>
              <a:rPr lang="en-US" altLang="en-US" b="1" err="1">
                <a:solidFill>
                  <a:srgbClr val="FFFFFF"/>
                </a:solidFill>
                <a:hlinkClick r:id="rId4"/>
              </a:rPr>
              <a:t>myaccount</a:t>
            </a:r>
            <a:endParaRPr lang="en-US" altLang="en-US" b="1">
              <a:solidFill>
                <a:srgbClr val="FFFFFF"/>
              </a:solidFill>
            </a:endParaRPr>
          </a:p>
          <a:p>
            <a:pPr marL="0" indent="0">
              <a:buNone/>
            </a:pPr>
            <a:endParaRPr lang="en-US"/>
          </a:p>
        </p:txBody>
      </p:sp>
    </p:spTree>
    <p:extLst>
      <p:ext uri="{BB962C8B-B14F-4D97-AF65-F5344CB8AC3E}">
        <p14:creationId xmlns:p14="http://schemas.microsoft.com/office/powerpoint/2010/main" val="319418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620"/>
            <a:ext cx="9144000" cy="599662"/>
          </a:xfrm>
          <a:prstGeom prst="rect">
            <a:avLst/>
          </a:prstGeom>
        </p:spPr>
        <p:txBody>
          <a:bodyPr>
            <a:normAutofit fontScale="90000"/>
          </a:bodyPr>
          <a:lstStyle/>
          <a:p>
            <a:r>
              <a:rPr lang="en-US" altLang="en-US" sz="4000" b="0" i="1">
                <a:solidFill>
                  <a:srgbClr val="D12229"/>
                </a:solidFill>
                <a:latin typeface="Georgia" panose="02040502050405020303" pitchFamily="18" charset="0"/>
              </a:rPr>
              <a:t>my</a:t>
            </a:r>
            <a:r>
              <a:rPr lang="en-US" altLang="en-US" sz="4000" b="0" i="1">
                <a:solidFill>
                  <a:srgbClr val="002060"/>
                </a:solidFill>
                <a:latin typeface="Georgia" panose="02040502050405020303" pitchFamily="18" charset="0"/>
              </a:rPr>
              <a:t> </a:t>
            </a:r>
            <a:r>
              <a:rPr lang="en-US" altLang="en-US" sz="4000" b="0">
                <a:solidFill>
                  <a:srgbClr val="0054A6"/>
                </a:solidFill>
                <a:latin typeface="Georgia" panose="02040502050405020303" pitchFamily="18" charset="0"/>
              </a:rPr>
              <a:t>Social Security</a:t>
            </a:r>
            <a:endParaRPr lang="en-US" sz="4000"/>
          </a:p>
        </p:txBody>
      </p:sp>
      <p:sp>
        <p:nvSpPr>
          <p:cNvPr id="3" name="Content Placeholder 2"/>
          <p:cNvSpPr>
            <a:spLocks noGrp="1"/>
          </p:cNvSpPr>
          <p:nvPr>
            <p:ph sz="quarter" idx="10"/>
          </p:nvPr>
        </p:nvSpPr>
        <p:spPr>
          <a:xfrm>
            <a:off x="0" y="1556282"/>
            <a:ext cx="9144000" cy="4130565"/>
          </a:xfrm>
          <a:prstGeom prst="rect">
            <a:avLst/>
          </a:prstGeom>
        </p:spPr>
        <p:txBody>
          <a:bodyPr>
            <a:noAutofit/>
          </a:bodyPr>
          <a:lstStyle/>
          <a:p>
            <a:pPr marL="457200" lvl="1">
              <a:buFont typeface="Arial" panose="020B0604020202020204" pitchFamily="34" charset="0"/>
              <a:buChar char="•"/>
            </a:pPr>
            <a:r>
              <a:rPr lang="en-US" sz="2200"/>
              <a:t>Get estimates based on your actual Social Security earnings record and for different ages when you want your benefits to start.</a:t>
            </a:r>
          </a:p>
          <a:p>
            <a:pPr marL="457200" lvl="1">
              <a:buFont typeface="Arial" panose="020B0604020202020204" pitchFamily="34" charset="0"/>
              <a:buChar char="•"/>
            </a:pPr>
            <a:r>
              <a:rPr lang="en-US" sz="2200"/>
              <a:t>Estimates are available if:</a:t>
            </a:r>
          </a:p>
          <a:p>
            <a:pPr marL="640080" lvl="2"/>
            <a:r>
              <a:rPr lang="en-US" sz="2000"/>
              <a:t>You have enough </a:t>
            </a:r>
            <a:r>
              <a:rPr lang="en-US" sz="2000" u="sng">
                <a:hlinkClick r:id="rId3"/>
              </a:rPr>
              <a:t>Social Security credits</a:t>
            </a:r>
            <a:r>
              <a:rPr lang="en-US" sz="2000"/>
              <a:t> at this time to qualify for benefits </a:t>
            </a:r>
            <a:r>
              <a:rPr lang="en-US" sz="2000" b="1"/>
              <a:t>and</a:t>
            </a:r>
            <a:r>
              <a:rPr lang="en-US" sz="2000"/>
              <a:t> </a:t>
            </a:r>
          </a:p>
          <a:p>
            <a:pPr marL="640080" lvl="2"/>
            <a:r>
              <a:rPr lang="en-US" sz="2000"/>
              <a:t>You are </a:t>
            </a:r>
            <a:r>
              <a:rPr lang="en-US" sz="2000" b="1"/>
              <a:t>not</a:t>
            </a:r>
            <a:r>
              <a:rPr lang="en-US" sz="2000"/>
              <a:t>: </a:t>
            </a:r>
          </a:p>
          <a:p>
            <a:pPr marL="914400" lvl="3">
              <a:buFont typeface="Arial" panose="020B0604020202020204" pitchFamily="34" charset="0"/>
              <a:buChar char="•"/>
            </a:pPr>
            <a:r>
              <a:rPr lang="en-US"/>
              <a:t>Currently receiving benefits on your own Social Security record; </a:t>
            </a:r>
          </a:p>
          <a:p>
            <a:pPr marL="914400" lvl="3">
              <a:buFont typeface="Arial" panose="020B0604020202020204" pitchFamily="34" charset="0"/>
              <a:buChar char="•"/>
            </a:pPr>
            <a:r>
              <a:rPr lang="en-US"/>
              <a:t>Waiting for a decision about your application for benefits or Medicare; </a:t>
            </a:r>
          </a:p>
          <a:p>
            <a:pPr marL="914400" lvl="3">
              <a:buFont typeface="Arial" panose="020B0604020202020204" pitchFamily="34" charset="0"/>
              <a:buChar char="•"/>
            </a:pPr>
            <a:r>
              <a:rPr lang="en-US"/>
              <a:t>Age 62 or older and receiving benefits on another Social Security record; </a:t>
            </a:r>
            <a:r>
              <a:rPr lang="en-US" b="1"/>
              <a:t>or </a:t>
            </a:r>
            <a:endParaRPr lang="en-US"/>
          </a:p>
          <a:p>
            <a:pPr marL="914400" lvl="3">
              <a:buFont typeface="Arial" panose="020B0604020202020204" pitchFamily="34" charset="0"/>
              <a:buChar char="•"/>
            </a:pPr>
            <a:r>
              <a:rPr lang="en-US"/>
              <a:t>Eligible for a </a:t>
            </a:r>
            <a:r>
              <a:rPr lang="en-US" u="sng">
                <a:hlinkClick r:id="rId4"/>
              </a:rPr>
              <a:t>Pension Based on Work Not Covered By Social Security</a:t>
            </a:r>
            <a:r>
              <a:rPr lang="en-US"/>
              <a:t>.</a:t>
            </a:r>
          </a:p>
        </p:txBody>
      </p:sp>
    </p:spTree>
    <p:extLst>
      <p:ext uri="{BB962C8B-B14F-4D97-AF65-F5344CB8AC3E}">
        <p14:creationId xmlns:p14="http://schemas.microsoft.com/office/powerpoint/2010/main" val="18346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81"/>
            <a:ext cx="9144000" cy="919932"/>
          </a:xfrm>
          <a:prstGeom prst="rect">
            <a:avLst/>
          </a:prstGeom>
        </p:spPr>
        <p:txBody>
          <a:bodyPr>
            <a:normAutofit/>
          </a:bodyPr>
          <a:lstStyle/>
          <a:p>
            <a:r>
              <a:rPr lang="en-US" dirty="0">
                <a:solidFill>
                  <a:schemeClr val="tx2">
                    <a:lumMod val="75000"/>
                  </a:schemeClr>
                </a:solidFill>
                <a:ea typeface="+mn-ea"/>
                <a:cs typeface="+mn-cs"/>
              </a:rPr>
              <a:t>Benefits for a Spouse</a:t>
            </a:r>
          </a:p>
        </p:txBody>
      </p:sp>
      <p:sp>
        <p:nvSpPr>
          <p:cNvPr id="3" name="Content Placeholder 2"/>
          <p:cNvSpPr>
            <a:spLocks noGrp="1"/>
          </p:cNvSpPr>
          <p:nvPr>
            <p:ph sz="quarter" idx="10"/>
          </p:nvPr>
        </p:nvSpPr>
        <p:spPr>
          <a:xfrm>
            <a:off x="488516" y="1579813"/>
            <a:ext cx="8430016" cy="3793851"/>
          </a:xfrm>
        </p:spPr>
        <p:txBody>
          <a:bodyPr/>
          <a:lstStyle/>
          <a:p>
            <a:pPr marL="365760">
              <a:spcBef>
                <a:spcPts val="1200"/>
              </a:spcBef>
              <a:buClr>
                <a:srgbClr val="003366"/>
              </a:buClr>
            </a:pPr>
            <a:r>
              <a:rPr lang="en-US" sz="2400" dirty="0">
                <a:solidFill>
                  <a:srgbClr val="002060"/>
                </a:solidFill>
              </a:rPr>
              <a:t>Maximum benefit = 50% of worker’s unreduced benefit</a:t>
            </a:r>
          </a:p>
          <a:p>
            <a:pPr marL="365760">
              <a:spcBef>
                <a:spcPts val="1200"/>
              </a:spcBef>
              <a:buClr>
                <a:srgbClr val="003366"/>
              </a:buClr>
            </a:pPr>
            <a:r>
              <a:rPr lang="en-US" sz="2400" dirty="0">
                <a:solidFill>
                  <a:srgbClr val="002060"/>
                </a:solidFill>
              </a:rPr>
              <a:t>Reduction for early retirement</a:t>
            </a:r>
          </a:p>
          <a:p>
            <a:pPr marL="365760">
              <a:spcBef>
                <a:spcPts val="1200"/>
              </a:spcBef>
              <a:buClr>
                <a:srgbClr val="003366"/>
              </a:buClr>
            </a:pPr>
            <a:r>
              <a:rPr lang="en-US" sz="2400" dirty="0">
                <a:solidFill>
                  <a:srgbClr val="002060"/>
                </a:solidFill>
              </a:rPr>
              <a:t>If spouse’s own benefit is less than 50% of the worker’s, they will be combined to equal to 50% of the worker’s</a:t>
            </a:r>
          </a:p>
          <a:p>
            <a:pPr marL="365760">
              <a:spcBef>
                <a:spcPts val="1200"/>
              </a:spcBef>
              <a:buClr>
                <a:srgbClr val="003366"/>
              </a:buClr>
            </a:pPr>
            <a:r>
              <a:rPr lang="en-US" sz="2400" dirty="0">
                <a:solidFill>
                  <a:srgbClr val="002060"/>
                </a:solidFill>
              </a:rPr>
              <a:t>Does not reduce payment to the </a:t>
            </a:r>
            <a:r>
              <a:rPr lang="en-US" sz="2400" dirty="0"/>
              <a:t>worker</a:t>
            </a:r>
            <a:endParaRPr lang="en-US" sz="2400" dirty="0">
              <a:solidFill>
                <a:srgbClr val="003366"/>
              </a:solidFill>
            </a:endParaRPr>
          </a:p>
          <a:p>
            <a:pPr marL="365760">
              <a:spcBef>
                <a:spcPts val="1200"/>
              </a:spcBef>
              <a:buClr>
                <a:srgbClr val="003366"/>
              </a:buClr>
            </a:pPr>
            <a:r>
              <a:rPr lang="en-US" sz="2400" dirty="0"/>
              <a:t>Benefit</a:t>
            </a:r>
            <a:r>
              <a:rPr lang="en-US" sz="2400" dirty="0">
                <a:solidFill>
                  <a:srgbClr val="003366"/>
                </a:solidFill>
              </a:rPr>
              <a:t> is unreduced if spouse is caring for worker’s child younger than age 16 or disabled</a:t>
            </a:r>
          </a:p>
          <a:p>
            <a:pPr marL="365760">
              <a:spcBef>
                <a:spcPts val="1200"/>
              </a:spcBef>
              <a:buClr>
                <a:srgbClr val="003366"/>
              </a:buClr>
            </a:pPr>
            <a:r>
              <a:rPr lang="en-US" sz="2400" dirty="0">
                <a:solidFill>
                  <a:srgbClr val="003366"/>
                </a:solidFill>
              </a:rPr>
              <a:t>Spouse benefits are not payable until worker collects </a:t>
            </a:r>
          </a:p>
        </p:txBody>
      </p:sp>
      <p:sp>
        <p:nvSpPr>
          <p:cNvPr id="4" name="Rectangle 3"/>
          <p:cNvSpPr/>
          <p:nvPr/>
        </p:nvSpPr>
        <p:spPr>
          <a:xfrm>
            <a:off x="0" y="5365987"/>
            <a:ext cx="9144000" cy="461665"/>
          </a:xfrm>
          <a:prstGeom prst="rect">
            <a:avLst/>
          </a:prstGeom>
        </p:spPr>
        <p:txBody>
          <a:bodyPr wrap="square">
            <a:spAutoFit/>
          </a:bodyPr>
          <a:lstStyle/>
          <a:p>
            <a:pPr algn="ctr" defTabSz="931543">
              <a:defRPr/>
            </a:pPr>
            <a:r>
              <a:rPr lang="en-US" sz="2400" b="1" dirty="0">
                <a:solidFill>
                  <a:schemeClr val="tx1">
                    <a:lumMod val="75000"/>
                  </a:schemeClr>
                </a:solidFill>
                <a:hlinkClick r:id="rId3"/>
              </a:rPr>
              <a:t>ssa.gov/planners/retire/yourspouse.html</a:t>
            </a:r>
            <a:endParaRPr lang="en-US" sz="2400" b="1" dirty="0">
              <a:solidFill>
                <a:schemeClr val="tx1">
                  <a:lumMod val="75000"/>
                </a:schemeClr>
              </a:solidFill>
            </a:endParaRPr>
          </a:p>
        </p:txBody>
      </p:sp>
    </p:spTree>
    <p:extLst>
      <p:ext uri="{BB962C8B-B14F-4D97-AF65-F5344CB8AC3E}">
        <p14:creationId xmlns:p14="http://schemas.microsoft.com/office/powerpoint/2010/main" val="120758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39754"/>
            <a:ext cx="9144000" cy="602680"/>
          </a:xfrm>
        </p:spPr>
        <p:txBody>
          <a:bodyPr/>
          <a:lstStyle/>
          <a:p>
            <a:r>
              <a:rPr lang="en-US" dirty="0">
                <a:solidFill>
                  <a:schemeClr val="tx2">
                    <a:lumMod val="75000"/>
                  </a:schemeClr>
                </a:solidFill>
              </a:rPr>
              <a:t>Benefits for Divorced Spouses</a:t>
            </a:r>
            <a:endParaRPr lang="en-US" dirty="0"/>
          </a:p>
        </p:txBody>
      </p:sp>
      <p:sp>
        <p:nvSpPr>
          <p:cNvPr id="6" name="Content Placeholder 5"/>
          <p:cNvSpPr>
            <a:spLocks noGrp="1"/>
          </p:cNvSpPr>
          <p:nvPr>
            <p:ph sz="quarter" idx="10"/>
          </p:nvPr>
        </p:nvSpPr>
        <p:spPr>
          <a:xfrm>
            <a:off x="325677" y="1663032"/>
            <a:ext cx="8580328" cy="3460114"/>
          </a:xfrm>
        </p:spPr>
        <p:txBody>
          <a:bodyPr/>
          <a:lstStyle/>
          <a:p>
            <a:pPr marL="0" indent="0">
              <a:buNone/>
            </a:pPr>
            <a:r>
              <a:rPr lang="en-US" sz="2400" dirty="0"/>
              <a:t>You may receive benefits on your former spouse's record (even if he or she has remarried) if:</a:t>
            </a:r>
          </a:p>
          <a:p>
            <a:pPr lvl="1">
              <a:buFont typeface="Arial" panose="020B0604020202020204" pitchFamily="34" charset="0"/>
              <a:buChar char="•"/>
            </a:pPr>
            <a:r>
              <a:rPr lang="en-US" sz="2200" dirty="0"/>
              <a:t>Marriage lasted at least 10 years</a:t>
            </a:r>
          </a:p>
          <a:p>
            <a:pPr lvl="1">
              <a:buFont typeface="Arial" panose="020B0604020202020204" pitchFamily="34" charset="0"/>
              <a:buChar char="•"/>
            </a:pPr>
            <a:r>
              <a:rPr lang="en-US" sz="2200" dirty="0"/>
              <a:t>You are unmarried</a:t>
            </a:r>
          </a:p>
          <a:p>
            <a:pPr lvl="1">
              <a:buFont typeface="Arial" panose="020B0604020202020204" pitchFamily="34" charset="0"/>
              <a:buChar char="•"/>
            </a:pPr>
            <a:r>
              <a:rPr lang="en-US" sz="2200" dirty="0"/>
              <a:t>You are age 62 or older</a:t>
            </a:r>
          </a:p>
          <a:p>
            <a:pPr lvl="1">
              <a:buFont typeface="Arial" panose="020B0604020202020204" pitchFamily="34" charset="0"/>
              <a:buChar char="•"/>
            </a:pPr>
            <a:r>
              <a:rPr lang="en-US" sz="2200" dirty="0"/>
              <a:t>Your ex-spouse is at least 62 and eligible for Social Security retirement or disability benefits, even if not collecting</a:t>
            </a:r>
          </a:p>
          <a:p>
            <a:pPr lvl="1">
              <a:spcBef>
                <a:spcPts val="0"/>
              </a:spcBef>
              <a:spcAft>
                <a:spcPts val="1200"/>
              </a:spcAft>
              <a:buFont typeface="Arial" panose="020B0604020202020204" pitchFamily="34" charset="0"/>
              <a:buChar char="•"/>
            </a:pPr>
            <a:r>
              <a:rPr lang="en-US" sz="2200" dirty="0"/>
              <a:t>Benefit you would receive based on your own work is less than benefit you would receive based on ex-spouse’s work</a:t>
            </a:r>
            <a:endParaRPr lang="en-US" sz="2000" i="1" dirty="0"/>
          </a:p>
          <a:p>
            <a:pPr marL="0" indent="0" algn="ctr">
              <a:buNone/>
            </a:pPr>
            <a:r>
              <a:rPr lang="en-US" sz="2400" b="1" dirty="0">
                <a:solidFill>
                  <a:schemeClr val="tx1">
                    <a:lumMod val="75000"/>
                  </a:schemeClr>
                </a:solidFill>
                <a:hlinkClick r:id="rId3"/>
              </a:rPr>
              <a:t>ssa.gov/planners/retire/yourdivspouse.html</a:t>
            </a:r>
            <a:endParaRPr lang="en-US" sz="2400" b="1" dirty="0">
              <a:solidFill>
                <a:schemeClr val="tx1">
                  <a:lumMod val="75000"/>
                </a:schemeClr>
              </a:solidFill>
            </a:endParaRPr>
          </a:p>
          <a:p>
            <a:pPr marL="0" indent="0">
              <a:buNone/>
            </a:pPr>
            <a:endParaRPr lang="en-US" dirty="0"/>
          </a:p>
        </p:txBody>
      </p:sp>
    </p:spTree>
    <p:extLst>
      <p:ext uri="{BB962C8B-B14F-4D97-AF65-F5344CB8AC3E}">
        <p14:creationId xmlns:p14="http://schemas.microsoft.com/office/powerpoint/2010/main" val="404977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671209"/>
          </a:xfrm>
        </p:spPr>
        <p:txBody>
          <a:bodyPr/>
          <a:lstStyle/>
          <a:p>
            <a:pPr lvl="0">
              <a:spcBef>
                <a:spcPts val="0"/>
              </a:spcBef>
            </a:pPr>
            <a:r>
              <a:rPr lang="en-US" dirty="0">
                <a:solidFill>
                  <a:srgbClr val="002060"/>
                </a:solidFill>
              </a:rPr>
              <a:t>Survivor Benefits</a:t>
            </a:r>
            <a:br>
              <a:rPr lang="en-US" sz="4200" dirty="0">
                <a:solidFill>
                  <a:srgbClr val="002060"/>
                </a:solidFill>
              </a:rPr>
            </a:br>
            <a:endParaRPr lang="en-US" sz="4200" dirty="0">
              <a:solidFill>
                <a:srgbClr val="002060"/>
              </a:solidFill>
            </a:endParaRPr>
          </a:p>
        </p:txBody>
      </p:sp>
      <p:graphicFrame>
        <p:nvGraphicFramePr>
          <p:cNvPr id="2" name="Table 1" descr="A child may receive benefits if he or she is not married and is under age 18 (or under age 19 if still in high school). A disabled child may receive benefits beyond age 18 if he or she is not married and was disabled before age 22.&#10;A widow or widower or divorced widow/widower may receive full benefits at full retirement age – or reduced benefits at age 60 – or as early as age 50 if disabled – or at any age if caring for child under 16 or a disabled child." title="Chart showing Survivor Eligibility Factors"/>
          <p:cNvGraphicFramePr>
            <a:graphicFrameLocks noGrp="1"/>
          </p:cNvGraphicFramePr>
          <p:nvPr/>
        </p:nvGraphicFramePr>
        <p:xfrm>
          <a:off x="365759" y="832171"/>
          <a:ext cx="8412480" cy="4297680"/>
        </p:xfrm>
        <a:graphic>
          <a:graphicData uri="http://schemas.openxmlformats.org/drawingml/2006/table">
            <a:tbl>
              <a:tblPr firstRow="1" bandRow="1">
                <a:tableStyleId>{69CF1AB2-1976-4502-BF36-3FF5EA218861}</a:tableStyleId>
              </a:tblPr>
              <a:tblGrid>
                <a:gridCol w="2289318">
                  <a:extLst>
                    <a:ext uri="{9D8B030D-6E8A-4147-A177-3AD203B41FA5}">
                      <a16:colId xmlns:a16="http://schemas.microsoft.com/office/drawing/2014/main" val="20000"/>
                    </a:ext>
                  </a:extLst>
                </a:gridCol>
                <a:gridCol w="6123162">
                  <a:extLst>
                    <a:ext uri="{9D8B030D-6E8A-4147-A177-3AD203B41FA5}">
                      <a16:colId xmlns:a16="http://schemas.microsoft.com/office/drawing/2014/main" val="20001"/>
                    </a:ext>
                  </a:extLst>
                </a:gridCol>
              </a:tblGrid>
              <a:tr h="998707">
                <a:tc>
                  <a:txBody>
                    <a:bodyPr/>
                    <a:lstStyle/>
                    <a:p>
                      <a:r>
                        <a:rPr lang="en-US" sz="2200" b="0" dirty="0"/>
                        <a:t>Child</a:t>
                      </a:r>
                      <a:endParaRPr lang="en-US" sz="2200" b="0" dirty="0">
                        <a:solidFill>
                          <a:schemeClr val="tx1"/>
                        </a:solidFill>
                      </a:endParaRPr>
                    </a:p>
                  </a:txBody>
                  <a:tcPr/>
                </a:tc>
                <a:tc>
                  <a:txBody>
                    <a:bodyPr/>
                    <a:lstStyle/>
                    <a:p>
                      <a:r>
                        <a:rPr lang="en-US" sz="2200" b="0" dirty="0"/>
                        <a:t>May receive benefits if unmarried and younger</a:t>
                      </a:r>
                      <a:r>
                        <a:rPr lang="en-US" sz="2200" b="0" baseline="0" dirty="0"/>
                        <a:t> than age </a:t>
                      </a:r>
                      <a:r>
                        <a:rPr lang="en-US" sz="2200" b="0" dirty="0"/>
                        <a:t>18, or between ages 18 and 19 and a full-time student (no higher than grade 12)</a:t>
                      </a:r>
                      <a:endParaRPr lang="en-US" sz="2200" b="0" dirty="0">
                        <a:solidFill>
                          <a:schemeClr val="tx1"/>
                        </a:solidFill>
                      </a:endParaRPr>
                    </a:p>
                  </a:txBody>
                  <a:tcPr/>
                </a:tc>
                <a:extLst>
                  <a:ext uri="{0D108BD9-81ED-4DB2-BD59-A6C34878D82A}">
                    <a16:rowId xmlns:a16="http://schemas.microsoft.com/office/drawing/2014/main" val="10000"/>
                  </a:ext>
                </a:extLst>
              </a:tr>
              <a:tr h="753570">
                <a:tc>
                  <a:txBody>
                    <a:bodyPr/>
                    <a:lstStyle/>
                    <a:p>
                      <a:r>
                        <a:rPr lang="en-US" sz="2200" dirty="0"/>
                        <a:t>Disabled Child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May receive benefits after age 18 if unmarried and disabled before age 22</a:t>
                      </a:r>
                    </a:p>
                  </a:txBody>
                  <a:tcPr/>
                </a:tc>
                <a:extLst>
                  <a:ext uri="{0D108BD9-81ED-4DB2-BD59-A6C34878D82A}">
                    <a16:rowId xmlns:a16="http://schemas.microsoft.com/office/drawing/2014/main" val="10001"/>
                  </a:ext>
                </a:extLst>
              </a:tr>
              <a:tr h="1871579">
                <a:tc>
                  <a:txBody>
                    <a:bodyPr/>
                    <a:lstStyle/>
                    <a:p>
                      <a:r>
                        <a:rPr lang="en-US" sz="2200" dirty="0"/>
                        <a:t>Widow/er  </a:t>
                      </a:r>
                    </a:p>
                    <a:p>
                      <a:r>
                        <a:rPr lang="en-US" sz="2200" dirty="0"/>
                        <a:t>or Divorced Widow/er</a:t>
                      </a:r>
                    </a:p>
                    <a:p>
                      <a:r>
                        <a:rPr lang="en-US" sz="2200" dirty="0"/>
                        <a:t>(Remarriage after age 60 will</a:t>
                      </a:r>
                      <a:r>
                        <a:rPr lang="en-US" sz="2200" baseline="0" dirty="0"/>
                        <a:t> not affect benefits)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a:t>May receive</a:t>
                      </a:r>
                      <a:r>
                        <a:rPr lang="en-US" sz="2200" baseline="0" dirty="0"/>
                        <a:t> </a:t>
                      </a:r>
                      <a:r>
                        <a:rPr lang="en-US" sz="2200" dirty="0"/>
                        <a:t>full benefits at full retirement age or reduced benefits: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as early as </a:t>
                      </a:r>
                      <a:r>
                        <a:rPr lang="en-US" sz="2200" dirty="0"/>
                        <a:t>age 60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as</a:t>
                      </a:r>
                      <a:r>
                        <a:rPr lang="en-US" sz="2200" baseline="0" dirty="0"/>
                        <a:t> </a:t>
                      </a:r>
                      <a:r>
                        <a:rPr lang="en-US" sz="2200" dirty="0"/>
                        <a:t>early as 50, if disabled</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at any age if caring for child younger than</a:t>
                      </a:r>
                      <a:r>
                        <a:rPr lang="en-US" sz="2200" baseline="0" dirty="0"/>
                        <a:t> </a:t>
                      </a:r>
                      <a:r>
                        <a:rPr lang="en-US" sz="2200" dirty="0"/>
                        <a:t>16 or</a:t>
                      </a:r>
                      <a:r>
                        <a:rPr lang="en-US" sz="2200" baseline="0" dirty="0"/>
                        <a:t> </a:t>
                      </a:r>
                      <a:r>
                        <a:rPr lang="en-US" sz="2200" dirty="0"/>
                        <a:t>disabled </a:t>
                      </a:r>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926925" y="5290814"/>
            <a:ext cx="7290148" cy="461665"/>
          </a:xfrm>
          <a:prstGeom prst="rect">
            <a:avLst/>
          </a:prstGeom>
        </p:spPr>
        <p:txBody>
          <a:bodyPr wrap="square">
            <a:spAutoFit/>
          </a:bodyPr>
          <a:lstStyle/>
          <a:p>
            <a:pPr algn="ctr"/>
            <a:r>
              <a:rPr lang="en-US" sz="2400" b="1" dirty="0">
                <a:solidFill>
                  <a:schemeClr val="tx1">
                    <a:lumMod val="75000"/>
                  </a:schemeClr>
                </a:solidFill>
                <a:hlinkClick r:id="rId3"/>
              </a:rPr>
              <a:t>ssa.gov/planners/survivors</a:t>
            </a:r>
            <a:endParaRPr lang="en-US" sz="2400" b="1" dirty="0">
              <a:solidFill>
                <a:schemeClr val="tx1">
                  <a:lumMod val="75000"/>
                </a:schemeClr>
              </a:solidFill>
            </a:endParaRPr>
          </a:p>
        </p:txBody>
      </p:sp>
    </p:spTree>
    <p:extLst>
      <p:ext uri="{BB962C8B-B14F-4D97-AF65-F5344CB8AC3E}">
        <p14:creationId xmlns:p14="http://schemas.microsoft.com/office/powerpoint/2010/main" val="310901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12111"/>
            <a:ext cx="9144000" cy="641592"/>
          </a:xfrm>
        </p:spPr>
        <p:txBody>
          <a:bodyPr/>
          <a:lstStyle/>
          <a:p>
            <a:r>
              <a:rPr lang="en-US" dirty="0"/>
              <a:t>Survivor Benefits</a:t>
            </a:r>
          </a:p>
        </p:txBody>
      </p:sp>
      <p:sp>
        <p:nvSpPr>
          <p:cNvPr id="4" name="Content Placeholder 3"/>
          <p:cNvSpPr>
            <a:spLocks noGrp="1"/>
          </p:cNvSpPr>
          <p:nvPr>
            <p:ph sz="quarter" idx="10"/>
          </p:nvPr>
        </p:nvSpPr>
        <p:spPr>
          <a:xfrm>
            <a:off x="311284" y="1731523"/>
            <a:ext cx="8356061" cy="3765550"/>
          </a:xfrm>
        </p:spPr>
        <p:txBody>
          <a:bodyPr/>
          <a:lstStyle/>
          <a:p>
            <a:pPr marL="0" lvl="0" indent="0">
              <a:spcBef>
                <a:spcPts val="0"/>
              </a:spcBef>
              <a:buNone/>
            </a:pPr>
            <a:r>
              <a:rPr lang="en-US" sz="2800" dirty="0">
                <a:solidFill>
                  <a:srgbClr val="003366"/>
                </a:solidFill>
              </a:rPr>
              <a:t>When you pass away, your surviving spouse may:</a:t>
            </a:r>
          </a:p>
          <a:p>
            <a:pPr marL="914400" lvl="1" indent="-457200">
              <a:spcBef>
                <a:spcPts val="1200"/>
              </a:spcBef>
              <a:buFont typeface="Arial" panose="020B0604020202020204" pitchFamily="34" charset="0"/>
              <a:buChar char="•"/>
            </a:pPr>
            <a:r>
              <a:rPr lang="en-US" dirty="0">
                <a:solidFill>
                  <a:srgbClr val="003366"/>
                </a:solidFill>
              </a:rPr>
              <a:t>At full retirement age, receive 100% of deceased worker's unreduced benefit; or,</a:t>
            </a:r>
          </a:p>
          <a:p>
            <a:pPr marL="914400" lvl="1" indent="-457200">
              <a:spcBef>
                <a:spcPts val="0"/>
              </a:spcBef>
              <a:buFont typeface="Arial" panose="020B0604020202020204" pitchFamily="34" charset="0"/>
              <a:buChar char="•"/>
            </a:pPr>
            <a:r>
              <a:rPr lang="en-US" dirty="0">
                <a:solidFill>
                  <a:srgbClr val="003366"/>
                </a:solidFill>
              </a:rPr>
              <a:t>At age 60, receive 71.5% of your full benefit and increases each month you wait up to 100% if you start at full retirement age; or</a:t>
            </a:r>
          </a:p>
          <a:p>
            <a:pPr marL="914400" lvl="1" indent="-457200">
              <a:spcBef>
                <a:spcPts val="0"/>
              </a:spcBef>
              <a:buFont typeface="Arial" panose="020B0604020202020204" pitchFamily="34" charset="0"/>
              <a:buChar char="•"/>
            </a:pPr>
            <a:r>
              <a:rPr lang="en-US" dirty="0">
                <a:solidFill>
                  <a:srgbClr val="003366"/>
                </a:solidFill>
              </a:rPr>
              <a:t>Claim survivor benefits at any age between 60 and full retirement age.</a:t>
            </a:r>
            <a:endParaRPr lang="en-US" dirty="0"/>
          </a:p>
        </p:txBody>
      </p:sp>
    </p:spTree>
    <p:extLst>
      <p:ext uri="{BB962C8B-B14F-4D97-AF65-F5344CB8AC3E}">
        <p14:creationId xmlns:p14="http://schemas.microsoft.com/office/powerpoint/2010/main" val="207740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hart showing the differences between Social Security Disability Insurance and Supplemental Security Income." title="SSDI vs. SSI"/>
          <p:cNvSpPr>
            <a:spLocks noGrp="1"/>
          </p:cNvSpPr>
          <p:nvPr>
            <p:ph type="title"/>
          </p:nvPr>
        </p:nvSpPr>
        <p:spPr>
          <a:xfrm>
            <a:off x="1" y="0"/>
            <a:ext cx="9144000" cy="749030"/>
          </a:xfrm>
        </p:spPr>
        <p:txBody>
          <a:bodyPr/>
          <a:lstStyle/>
          <a:p>
            <a:r>
              <a:rPr lang="en-US" sz="4200" dirty="0"/>
              <a:t>Spouse vs. Surviving </a:t>
            </a:r>
            <a:r>
              <a:rPr lang="en-US" sz="4200" dirty="0">
                <a:solidFill>
                  <a:srgbClr val="002060"/>
                </a:solidFill>
              </a:rPr>
              <a:t>Spouse Benefits</a:t>
            </a:r>
          </a:p>
        </p:txBody>
      </p:sp>
      <p:graphicFrame>
        <p:nvGraphicFramePr>
          <p:cNvPr id="8" name="Content Placeholder 7" descr="Shows benefits available to Spouses vs Surviving Spouses, and when the benefit may start"/>
          <p:cNvGraphicFramePr>
            <a:graphicFrameLocks noGrp="1"/>
          </p:cNvGraphicFramePr>
          <p:nvPr>
            <p:ph sz="quarter" idx="11"/>
          </p:nvPr>
        </p:nvGraphicFramePr>
        <p:xfrm>
          <a:off x="419101" y="1143829"/>
          <a:ext cx="8305800" cy="3444240"/>
        </p:xfrm>
        <a:graphic>
          <a:graphicData uri="http://schemas.openxmlformats.org/drawingml/2006/table">
            <a:tbl>
              <a:tblPr firstRow="1" bandRow="1">
                <a:tableStyleId>{69CF1AB2-1976-4502-BF36-3FF5EA218861}</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34659">
                <a:tc>
                  <a:txBody>
                    <a:bodyPr/>
                    <a:lstStyle/>
                    <a:p>
                      <a:pPr algn="ctr"/>
                      <a:r>
                        <a:rPr lang="en-US" sz="2400" dirty="0"/>
                        <a:t>Spouse (</a:t>
                      </a:r>
                      <a:r>
                        <a:rPr lang="en-US" sz="2400" baseline="0" dirty="0"/>
                        <a:t>living</a:t>
                      </a:r>
                      <a:r>
                        <a:rPr lang="en-US" sz="2400" dirty="0"/>
                        <a:t>)</a:t>
                      </a:r>
                      <a:endParaRPr lang="en-US" sz="2400" b="0" dirty="0">
                        <a:solidFill>
                          <a:schemeClr val="tx1"/>
                        </a:solidFill>
                      </a:endParaRPr>
                    </a:p>
                  </a:txBody>
                  <a:tcPr/>
                </a:tc>
                <a:tc>
                  <a:txBody>
                    <a:bodyPr/>
                    <a:lstStyle/>
                    <a:p>
                      <a:pPr algn="ctr"/>
                      <a:r>
                        <a:rPr lang="en-US" sz="2400" dirty="0"/>
                        <a:t>Surviving Spouse (deceased)</a:t>
                      </a:r>
                      <a:r>
                        <a:rPr lang="en-US" sz="2400" baseline="0" dirty="0"/>
                        <a:t> </a:t>
                      </a:r>
                      <a:endParaRPr lang="en-US" sz="2400" b="0" dirty="0">
                        <a:solidFill>
                          <a:srgbClr val="002060"/>
                        </a:solidFill>
                      </a:endParaRPr>
                    </a:p>
                  </a:txBody>
                  <a:tcPr/>
                </a:tc>
                <a:extLst>
                  <a:ext uri="{0D108BD9-81ED-4DB2-BD59-A6C34878D82A}">
                    <a16:rowId xmlns:a16="http://schemas.microsoft.com/office/drawing/2014/main" val="10000"/>
                  </a:ext>
                </a:extLst>
              </a:tr>
              <a:tr h="62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 start as early as age 62</a:t>
                      </a:r>
                      <a:endParaRPr lang="en-US" sz="2200"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a:t>
                      </a:r>
                      <a:r>
                        <a:rPr lang="en-US" sz="2200" baseline="0" dirty="0"/>
                        <a:t> </a:t>
                      </a:r>
                      <a:r>
                        <a:rPr lang="en-US" sz="2200" dirty="0"/>
                        <a:t>start as early as age 60 or as early as 50 if disabled</a:t>
                      </a:r>
                    </a:p>
                  </a:txBody>
                  <a:tcPr/>
                </a:tc>
                <a:extLst>
                  <a:ext uri="{0D108BD9-81ED-4DB2-BD59-A6C34878D82A}">
                    <a16:rowId xmlns:a16="http://schemas.microsoft.com/office/drawing/2014/main" val="10001"/>
                  </a:ext>
                </a:extLst>
              </a:tr>
              <a:tr h="322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50% if you wait until FRA or later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71.5% at age 60, increases each month you wait</a:t>
                      </a: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Less than 50% if you start before FRA (reduction for each month you take benefit early)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100% if you start at FRA or later</a:t>
                      </a:r>
                    </a:p>
                  </a:txBody>
                  <a:tcPr/>
                </a:tc>
                <a:extLst>
                  <a:ext uri="{0D108BD9-81ED-4DB2-BD59-A6C34878D82A}">
                    <a16:rowId xmlns:a16="http://schemas.microsoft.com/office/drawing/2014/main" val="10003"/>
                  </a:ext>
                </a:extLst>
              </a:tr>
            </a:tbl>
          </a:graphicData>
        </a:graphic>
      </p:graphicFrame>
      <p:sp>
        <p:nvSpPr>
          <p:cNvPr id="3" name="Rectangle 2"/>
          <p:cNvSpPr/>
          <p:nvPr/>
        </p:nvSpPr>
        <p:spPr>
          <a:xfrm>
            <a:off x="1432111" y="4711711"/>
            <a:ext cx="6279777" cy="430887"/>
          </a:xfrm>
          <a:prstGeom prst="rect">
            <a:avLst/>
          </a:prstGeom>
        </p:spPr>
        <p:txBody>
          <a:bodyPr wrap="square">
            <a:spAutoFit/>
          </a:bodyPr>
          <a:lstStyle/>
          <a:p>
            <a:pPr lvl="0" algn="ctr">
              <a:spcBef>
                <a:spcPts val="1200"/>
              </a:spcBef>
            </a:pPr>
            <a:r>
              <a:rPr lang="en-US" sz="2200" b="1" i="1" dirty="0">
                <a:solidFill>
                  <a:srgbClr val="003366"/>
                </a:solidFill>
              </a:rPr>
              <a:t>Certain conditions must be met.</a:t>
            </a:r>
          </a:p>
        </p:txBody>
      </p:sp>
      <p:sp>
        <p:nvSpPr>
          <p:cNvPr id="5" name="Rectangle 4"/>
          <p:cNvSpPr/>
          <p:nvPr/>
        </p:nvSpPr>
        <p:spPr>
          <a:xfrm>
            <a:off x="0" y="5266240"/>
            <a:ext cx="9144000" cy="461665"/>
          </a:xfrm>
          <a:prstGeom prst="rect">
            <a:avLst/>
          </a:prstGeom>
        </p:spPr>
        <p:txBody>
          <a:bodyPr wrap="square">
            <a:spAutoFit/>
          </a:bodyPr>
          <a:lstStyle/>
          <a:p>
            <a:pPr algn="ctr"/>
            <a:r>
              <a:rPr lang="en-US" sz="2400" b="1" dirty="0">
                <a:solidFill>
                  <a:schemeClr val="tx1">
                    <a:lumMod val="75000"/>
                  </a:schemeClr>
                </a:solidFill>
                <a:hlinkClick r:id="rId3"/>
              </a:rPr>
              <a:t>ssa.gov/planners/survivors/ifyou.html#h6</a:t>
            </a:r>
            <a:endParaRPr lang="en-US" sz="2400" b="1" dirty="0">
              <a:solidFill>
                <a:schemeClr val="tx1">
                  <a:lumMod val="75000"/>
                </a:schemeClr>
              </a:solidFill>
            </a:endParaRPr>
          </a:p>
        </p:txBody>
      </p:sp>
    </p:spTree>
    <p:extLst>
      <p:ext uri="{BB962C8B-B14F-4D97-AF65-F5344CB8AC3E}">
        <p14:creationId xmlns:p14="http://schemas.microsoft.com/office/powerpoint/2010/main" val="27129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943583"/>
            <a:ext cx="9144000" cy="719847"/>
          </a:xfrm>
        </p:spPr>
        <p:txBody>
          <a:bodyPr/>
          <a:lstStyle/>
          <a:p>
            <a:r>
              <a:rPr lang="en-US" dirty="0">
                <a:solidFill>
                  <a:schemeClr val="tx2">
                    <a:lumMod val="75000"/>
                  </a:schemeClr>
                </a:solidFill>
              </a:rPr>
              <a:t>Auxiliary Benefits for Children</a:t>
            </a:r>
            <a:endParaRPr lang="en-US" dirty="0"/>
          </a:p>
        </p:txBody>
      </p:sp>
      <p:sp>
        <p:nvSpPr>
          <p:cNvPr id="10" name="Content Placeholder 9"/>
          <p:cNvSpPr>
            <a:spLocks noGrp="1"/>
          </p:cNvSpPr>
          <p:nvPr>
            <p:ph sz="quarter" idx="10"/>
          </p:nvPr>
        </p:nvSpPr>
        <p:spPr>
          <a:xfrm>
            <a:off x="0" y="1659985"/>
            <a:ext cx="4659682" cy="3863975"/>
          </a:xfrm>
        </p:spPr>
        <p:txBody>
          <a:bodyPr/>
          <a:lstStyle/>
          <a:p>
            <a:pPr marL="0" indent="0" algn="ctr">
              <a:buNone/>
            </a:pPr>
            <a:r>
              <a:rPr lang="en-US" sz="2400" dirty="0"/>
              <a:t>A child must have:</a:t>
            </a:r>
          </a:p>
          <a:p>
            <a:pPr lvl="1">
              <a:spcBef>
                <a:spcPts val="1200"/>
              </a:spcBef>
              <a:buFont typeface="Arial" panose="020B0604020202020204" pitchFamily="34" charset="0"/>
              <a:buChar char="•"/>
            </a:pPr>
            <a:r>
              <a:rPr lang="en-US" sz="2400" dirty="0"/>
              <a:t>A parent who’s disabled or retired and entitled to Social Security benefits; or</a:t>
            </a:r>
          </a:p>
          <a:p>
            <a:pPr lvl="1">
              <a:buFont typeface="Arial" panose="020B0604020202020204" pitchFamily="34" charset="0"/>
              <a:buChar char="•"/>
            </a:pPr>
            <a:r>
              <a:rPr lang="en-US" sz="2400" dirty="0"/>
              <a:t>A parent who died after having worked long enough in a job where they paid Social Security taxes.</a:t>
            </a:r>
          </a:p>
        </p:txBody>
      </p:sp>
      <p:sp>
        <p:nvSpPr>
          <p:cNvPr id="11" name="Content Placeholder 10"/>
          <p:cNvSpPr>
            <a:spLocks noGrp="1"/>
          </p:cNvSpPr>
          <p:nvPr>
            <p:ph sz="quarter" idx="11"/>
          </p:nvPr>
        </p:nvSpPr>
        <p:spPr>
          <a:xfrm>
            <a:off x="4751586" y="1659984"/>
            <a:ext cx="4176315" cy="3863975"/>
          </a:xfrm>
        </p:spPr>
        <p:txBody>
          <a:bodyPr/>
          <a:lstStyle/>
          <a:p>
            <a:pPr marL="0" lvl="0" indent="0">
              <a:spcBef>
                <a:spcPts val="0"/>
              </a:spcBef>
              <a:buNone/>
            </a:pPr>
            <a:r>
              <a:rPr lang="en-US" sz="2400" dirty="0">
                <a:solidFill>
                  <a:srgbClr val="003366"/>
                </a:solidFill>
              </a:rPr>
              <a:t>The child must also be:</a:t>
            </a:r>
          </a:p>
          <a:p>
            <a:pPr lvl="0">
              <a:spcBef>
                <a:spcPts val="1200"/>
              </a:spcBef>
            </a:pPr>
            <a:r>
              <a:rPr lang="en-US" sz="2400" dirty="0">
                <a:solidFill>
                  <a:srgbClr val="003366"/>
                </a:solidFill>
              </a:rPr>
              <a:t>Unmarried;</a:t>
            </a:r>
          </a:p>
          <a:p>
            <a:pPr lvl="0">
              <a:spcBef>
                <a:spcPts val="0"/>
              </a:spcBef>
            </a:pPr>
            <a:r>
              <a:rPr lang="en-US" sz="2400" dirty="0">
                <a:solidFill>
                  <a:srgbClr val="003366"/>
                </a:solidFill>
              </a:rPr>
              <a:t>Younger than age 18;</a:t>
            </a:r>
          </a:p>
          <a:p>
            <a:pPr lvl="0">
              <a:spcBef>
                <a:spcPts val="0"/>
              </a:spcBef>
            </a:pPr>
            <a:r>
              <a:rPr lang="en-US" sz="2400" dirty="0">
                <a:solidFill>
                  <a:srgbClr val="003366"/>
                </a:solidFill>
              </a:rPr>
              <a:t>18-19 years old and a full-time student (no higher than grade 12);</a:t>
            </a:r>
          </a:p>
          <a:p>
            <a:pPr lvl="0">
              <a:spcBef>
                <a:spcPts val="0"/>
              </a:spcBef>
            </a:pPr>
            <a:r>
              <a:rPr lang="en-US" sz="2400" dirty="0">
                <a:solidFill>
                  <a:srgbClr val="003366"/>
                </a:solidFill>
              </a:rPr>
              <a:t>18 or older and disabled from a disability that started before age 22</a:t>
            </a:r>
            <a:r>
              <a:rPr lang="en-US" sz="2800" dirty="0">
                <a:solidFill>
                  <a:srgbClr val="003366"/>
                </a:solidFill>
              </a:rPr>
              <a:t>.</a:t>
            </a:r>
            <a:endParaRPr lang="en-US" sz="2800" dirty="0"/>
          </a:p>
        </p:txBody>
      </p:sp>
      <p:sp>
        <p:nvSpPr>
          <p:cNvPr id="6" name="Rectangle 5"/>
          <p:cNvSpPr/>
          <p:nvPr/>
        </p:nvSpPr>
        <p:spPr>
          <a:xfrm>
            <a:off x="460304" y="5293126"/>
            <a:ext cx="8223392" cy="461665"/>
          </a:xfrm>
          <a:prstGeom prst="rect">
            <a:avLst/>
          </a:prstGeom>
        </p:spPr>
        <p:txBody>
          <a:bodyPr wrap="square">
            <a:spAutoFit/>
          </a:bodyPr>
          <a:lstStyle/>
          <a:p>
            <a:pPr algn="ctr"/>
            <a:r>
              <a:rPr lang="en-US" sz="2400" b="1" dirty="0">
                <a:solidFill>
                  <a:schemeClr val="tx1">
                    <a:lumMod val="75000"/>
                  </a:schemeClr>
                </a:solidFill>
                <a:hlinkClick r:id="rId3"/>
              </a:rPr>
              <a:t>ssa.gov/planners/retire/applying7.html</a:t>
            </a:r>
            <a:endParaRPr lang="en-US" sz="2400" b="1" dirty="0">
              <a:solidFill>
                <a:schemeClr val="tx1">
                  <a:lumMod val="75000"/>
                </a:schemeClr>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10141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21"/>
            <a:ext cx="9144000" cy="611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552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2511"/>
          </a:xfrm>
        </p:spPr>
        <p:txBody>
          <a:bodyPr/>
          <a:lstStyle/>
          <a:p>
            <a:pPr lvl="0"/>
            <a:r>
              <a:rPr lang="en-US" sz="4000" dirty="0"/>
              <a:t>Will I pay federal taxes on my benefits?</a:t>
            </a:r>
          </a:p>
        </p:txBody>
      </p:sp>
      <p:sp>
        <p:nvSpPr>
          <p:cNvPr id="6" name="Content Placeholder 5"/>
          <p:cNvSpPr>
            <a:spLocks noGrp="1"/>
          </p:cNvSpPr>
          <p:nvPr>
            <p:ph sz="quarter" idx="11"/>
          </p:nvPr>
        </p:nvSpPr>
        <p:spPr>
          <a:xfrm>
            <a:off x="1497723" y="677917"/>
            <a:ext cx="7483439" cy="5108028"/>
          </a:xfrm>
        </p:spPr>
        <p:txBody>
          <a:bodyPr/>
          <a:lstStyle/>
          <a:p>
            <a:pPr marL="0" lvl="0" indent="0">
              <a:spcBef>
                <a:spcPts val="0"/>
              </a:spcBef>
              <a:buNone/>
            </a:pPr>
            <a:r>
              <a:rPr lang="en-US" sz="1800" dirty="0">
                <a:solidFill>
                  <a:srgbClr val="003366"/>
                </a:solidFill>
              </a:rPr>
              <a:t>If you: </a:t>
            </a:r>
          </a:p>
          <a:p>
            <a:pPr marL="0" lvl="0" indent="0">
              <a:spcBef>
                <a:spcPts val="0"/>
              </a:spcBef>
              <a:buNone/>
            </a:pPr>
            <a:r>
              <a:rPr lang="en-US" sz="2000" b="1" dirty="0">
                <a:solidFill>
                  <a:srgbClr val="003366"/>
                </a:solidFill>
              </a:rPr>
              <a:t>file a federal tax return as an "individual"</a:t>
            </a:r>
            <a:r>
              <a:rPr lang="en-US" sz="2000" dirty="0">
                <a:solidFill>
                  <a:srgbClr val="003366"/>
                </a:solidFill>
              </a:rPr>
              <a:t> and your </a:t>
            </a:r>
            <a:r>
              <a:rPr lang="en-US" sz="2000" i="1" dirty="0">
                <a:solidFill>
                  <a:srgbClr val="003366"/>
                </a:solidFill>
              </a:rPr>
              <a:t>combined income</a:t>
            </a:r>
            <a:r>
              <a:rPr lang="en-US" sz="2000" b="1" i="1" dirty="0">
                <a:solidFill>
                  <a:srgbClr val="003366"/>
                </a:solidFill>
              </a:rPr>
              <a:t>*</a:t>
            </a:r>
            <a:r>
              <a:rPr lang="en-US" sz="2000" dirty="0">
                <a:solidFill>
                  <a:srgbClr val="003366"/>
                </a:solidFill>
              </a:rPr>
              <a:t> is </a:t>
            </a:r>
          </a:p>
          <a:p>
            <a:pPr marL="616894" lvl="1" indent="-168244">
              <a:spcBef>
                <a:spcPts val="0"/>
              </a:spcBef>
              <a:buFont typeface="Arial" panose="020B0604020202020204" pitchFamily="34" charset="0"/>
              <a:buChar char="•"/>
            </a:pPr>
            <a:r>
              <a:rPr lang="en-US" sz="1800" dirty="0">
                <a:solidFill>
                  <a:srgbClr val="003366"/>
                </a:solidFill>
              </a:rPr>
              <a:t>between $25,000 and $34,000, you may have to pay income tax on up to 50 percent of your benefits. </a:t>
            </a:r>
          </a:p>
          <a:p>
            <a:pPr marL="616894" lvl="1" indent="-168244">
              <a:spcBef>
                <a:spcPts val="0"/>
              </a:spcBef>
              <a:buFont typeface="Arial" panose="020B0604020202020204" pitchFamily="34" charset="0"/>
              <a:buChar char="•"/>
            </a:pPr>
            <a:r>
              <a:rPr lang="en-US" sz="1800" dirty="0">
                <a:solidFill>
                  <a:srgbClr val="003366"/>
                </a:solidFill>
              </a:rPr>
              <a:t>more than $34,000, up to 85 percent of your benefits may be taxable.</a:t>
            </a:r>
            <a:endParaRPr lang="en-US" sz="1600" dirty="0">
              <a:solidFill>
                <a:srgbClr val="003366"/>
              </a:solidFill>
            </a:endParaRPr>
          </a:p>
          <a:p>
            <a:pPr marL="0" lvl="0" indent="0">
              <a:spcBef>
                <a:spcPts val="0"/>
              </a:spcBef>
              <a:buNone/>
            </a:pPr>
            <a:r>
              <a:rPr lang="en-US" sz="2000" b="1" dirty="0">
                <a:solidFill>
                  <a:srgbClr val="003366"/>
                </a:solidFill>
              </a:rPr>
              <a:t>file a joint return</a:t>
            </a:r>
            <a:r>
              <a:rPr lang="en-US" sz="2000" dirty="0">
                <a:solidFill>
                  <a:srgbClr val="003366"/>
                </a:solidFill>
              </a:rPr>
              <a:t>, and you and your spouse have a </a:t>
            </a:r>
            <a:r>
              <a:rPr lang="en-US" sz="2000" i="1" dirty="0">
                <a:solidFill>
                  <a:srgbClr val="003366"/>
                </a:solidFill>
              </a:rPr>
              <a:t>combined income</a:t>
            </a:r>
            <a:r>
              <a:rPr lang="en-US" sz="2000" b="1" i="1" dirty="0">
                <a:solidFill>
                  <a:srgbClr val="003366"/>
                </a:solidFill>
              </a:rPr>
              <a:t>*</a:t>
            </a:r>
            <a:r>
              <a:rPr lang="en-US" sz="2000" dirty="0">
                <a:solidFill>
                  <a:srgbClr val="003366"/>
                </a:solidFill>
              </a:rPr>
              <a:t> that is </a:t>
            </a:r>
          </a:p>
          <a:p>
            <a:pPr marL="616894" lvl="1" indent="-168244">
              <a:spcBef>
                <a:spcPts val="0"/>
              </a:spcBef>
              <a:buFont typeface="Arial" panose="020B0604020202020204" pitchFamily="34" charset="0"/>
              <a:buChar char="•"/>
            </a:pPr>
            <a:r>
              <a:rPr lang="en-US" sz="1800" dirty="0">
                <a:solidFill>
                  <a:srgbClr val="003366"/>
                </a:solidFill>
              </a:rPr>
              <a:t>between $32,000 and $44,000, you may have to pay income tax on up to 50 percent of your benefits </a:t>
            </a:r>
          </a:p>
          <a:p>
            <a:pPr marL="616894" lvl="1" indent="-168244">
              <a:spcBef>
                <a:spcPts val="0"/>
              </a:spcBef>
              <a:buFont typeface="Arial" panose="020B0604020202020204" pitchFamily="34" charset="0"/>
              <a:buChar char="•"/>
            </a:pPr>
            <a:r>
              <a:rPr lang="en-US" sz="1800" dirty="0">
                <a:solidFill>
                  <a:srgbClr val="003366"/>
                </a:solidFill>
              </a:rPr>
              <a:t>more than $44,000, up to 85 percent of your benefits may be taxable.</a:t>
            </a:r>
            <a:endParaRPr lang="en-US" sz="1600" dirty="0">
              <a:solidFill>
                <a:srgbClr val="003366"/>
              </a:solidFill>
            </a:endParaRPr>
          </a:p>
          <a:p>
            <a:pPr marL="0" lvl="0" indent="0">
              <a:spcBef>
                <a:spcPts val="0"/>
              </a:spcBef>
              <a:buNone/>
            </a:pPr>
            <a:r>
              <a:rPr lang="en-US" sz="2000" b="1" dirty="0">
                <a:solidFill>
                  <a:srgbClr val="003366"/>
                </a:solidFill>
              </a:rPr>
              <a:t>are married and file a separate tax return</a:t>
            </a:r>
            <a:r>
              <a:rPr lang="en-US" sz="2000" dirty="0">
                <a:solidFill>
                  <a:srgbClr val="003366"/>
                </a:solidFill>
              </a:rPr>
              <a:t>, you will probably pay taxes on your benefits.</a:t>
            </a:r>
            <a:r>
              <a:rPr lang="en-US" sz="1800" dirty="0">
                <a:solidFill>
                  <a:srgbClr val="003366"/>
                </a:solidFill>
              </a:rPr>
              <a:t> </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99898"/>
            <a:ext cx="1457070" cy="823031"/>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79" y="2589290"/>
            <a:ext cx="1030313" cy="85961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86" y="700672"/>
            <a:ext cx="1231499" cy="1231499"/>
          </a:xfrm>
          <a:prstGeom prst="rect">
            <a:avLst/>
          </a:prstGeom>
        </p:spPr>
      </p:pic>
    </p:spTree>
    <p:extLst>
      <p:ext uri="{BB962C8B-B14F-4D97-AF65-F5344CB8AC3E}">
        <p14:creationId xmlns:p14="http://schemas.microsoft.com/office/powerpoint/2010/main" val="21515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4000">
                <a:cs typeface="Calibri" pitchFamily="34" charset="0"/>
              </a:rPr>
              <a:t>How to Apply for Benefits</a:t>
            </a:r>
            <a:endParaRPr lang="en-US" sz="4000"/>
          </a:p>
        </p:txBody>
      </p:sp>
      <p:sp>
        <p:nvSpPr>
          <p:cNvPr id="5" name="Content Placeholder 2"/>
          <p:cNvSpPr>
            <a:spLocks noGrp="1"/>
          </p:cNvSpPr>
          <p:nvPr>
            <p:ph sz="quarter" idx="11"/>
          </p:nvPr>
        </p:nvSpPr>
        <p:spPr>
          <a:xfrm>
            <a:off x="147918" y="990599"/>
            <a:ext cx="8848164" cy="4791635"/>
          </a:xfrm>
        </p:spPr>
        <p:txBody>
          <a:bodyPr/>
          <a:lstStyle/>
          <a:p>
            <a:pPr marL="0" lvl="0" indent="0">
              <a:spcBef>
                <a:spcPts val="0"/>
              </a:spcBef>
              <a:buNone/>
            </a:pPr>
            <a:r>
              <a:rPr lang="en-US" sz="2600">
                <a:solidFill>
                  <a:srgbClr val="003366"/>
                </a:solidFill>
              </a:rPr>
              <a:t>          File online for Retirement, Spouse, Disability, or     	Medicare Only</a:t>
            </a:r>
          </a:p>
          <a:p>
            <a:pPr marL="1147763" lvl="0" indent="-233363">
              <a:spcBef>
                <a:spcPts val="0"/>
              </a:spcBef>
            </a:pPr>
            <a:r>
              <a:rPr lang="en-US" sz="2200">
                <a:solidFill>
                  <a:srgbClr val="003366"/>
                </a:solidFill>
              </a:rPr>
              <a:t>If you are disabled, you can file for Retirement and Disability with same application if you are at least 62 but not yet FRA.</a:t>
            </a:r>
          </a:p>
          <a:p>
            <a:pPr marL="1147763" lvl="0" indent="-233363">
              <a:spcBef>
                <a:spcPts val="0"/>
              </a:spcBef>
            </a:pPr>
            <a:r>
              <a:rPr lang="en-US" sz="2200">
                <a:solidFill>
                  <a:srgbClr val="003366"/>
                </a:solidFill>
              </a:rPr>
              <a:t>Survivor</a:t>
            </a:r>
            <a:r>
              <a:rPr lang="en-US" sz="2200">
                <a:solidFill>
                  <a:srgbClr val="C00000"/>
                </a:solidFill>
              </a:rPr>
              <a:t>*</a:t>
            </a:r>
            <a:r>
              <a:rPr lang="en-US" sz="2200">
                <a:solidFill>
                  <a:srgbClr val="003366"/>
                </a:solidFill>
              </a:rPr>
              <a:t> application is not available online.</a:t>
            </a:r>
          </a:p>
          <a:p>
            <a:pPr marL="914400" lvl="0" indent="0">
              <a:spcBef>
                <a:spcPts val="0"/>
              </a:spcBef>
              <a:buNone/>
            </a:pPr>
            <a:endParaRPr lang="en-US" sz="1100">
              <a:solidFill>
                <a:srgbClr val="003366"/>
              </a:solidFill>
            </a:endParaRPr>
          </a:p>
          <a:p>
            <a:pPr marL="0" indent="0">
              <a:buNone/>
            </a:pPr>
            <a:r>
              <a:rPr lang="en-US" sz="2400">
                <a:solidFill>
                  <a:srgbClr val="003366"/>
                </a:solidFill>
              </a:rPr>
              <a:t>	Schedule phone appointment at 1-800-772-1213,                         	8 a.m. – 7 p.m. Monday through Friday.</a:t>
            </a:r>
          </a:p>
          <a:p>
            <a:pPr marL="0" indent="0">
              <a:buNone/>
            </a:pPr>
            <a:endParaRPr lang="en-US" sz="1100">
              <a:solidFill>
                <a:srgbClr val="003366"/>
              </a:solidFill>
            </a:endParaRPr>
          </a:p>
          <a:p>
            <a:pPr marL="0" indent="0">
              <a:buNone/>
            </a:pPr>
            <a:r>
              <a:rPr lang="en-US" sz="2400">
                <a:solidFill>
                  <a:srgbClr val="003366"/>
                </a:solidFill>
              </a:rPr>
              <a:t>	Schedule in-office appointment at 1-800-772-1213.</a:t>
            </a:r>
          </a:p>
          <a:p>
            <a:pPr marL="0" indent="0">
              <a:buNone/>
            </a:pPr>
            <a:endParaRPr lang="en-US" sz="1200">
              <a:solidFill>
                <a:srgbClr val="003366"/>
              </a:solidFill>
            </a:endParaRPr>
          </a:p>
          <a:p>
            <a:pPr marL="0" indent="0">
              <a:buNone/>
            </a:pPr>
            <a:r>
              <a:rPr lang="en-US" sz="3200" i="1">
                <a:solidFill>
                  <a:srgbClr val="C00000"/>
                </a:solidFill>
              </a:rPr>
              <a:t>		*</a:t>
            </a:r>
            <a:r>
              <a:rPr lang="en-US" sz="2400" b="1" i="1">
                <a:solidFill>
                  <a:srgbClr val="003366"/>
                </a:solidFill>
              </a:rPr>
              <a:t>Child and survivor claims can only</a:t>
            </a:r>
          </a:p>
          <a:p>
            <a:pPr marL="0" indent="0">
              <a:buNone/>
            </a:pPr>
            <a:r>
              <a:rPr lang="en-US" sz="2400" b="1" i="1">
                <a:solidFill>
                  <a:srgbClr val="003366"/>
                </a:solidFill>
              </a:rPr>
              <a:t>		  be done by phone or in the office.</a:t>
            </a:r>
          </a:p>
          <a:p>
            <a:pPr marL="0" indent="0">
              <a:buNone/>
            </a:pPr>
            <a:endParaRPr lang="en-US" sz="2400">
              <a:solidFill>
                <a:srgbClr val="003366"/>
              </a:solidFill>
            </a:endParaRPr>
          </a:p>
          <a:p>
            <a:pPr marL="0" indent="0">
              <a:buNone/>
            </a:pPr>
            <a:endParaRPr lang="en-US" sz="2400"/>
          </a:p>
        </p:txBody>
      </p:sp>
      <p:pic>
        <p:nvPicPr>
          <p:cNvPr id="4" name="Picture 2">
            <a:extLst>
              <a:ext uri="{FF2B5EF4-FFF2-40B4-BE49-F238E27FC236}">
                <a16:creationId xmlns:a16="http://schemas.microsoft.com/office/drawing/2014/main" id="{B6A2122B-671D-49F3-ABB4-A590CF3AF8E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327" y="1172620"/>
            <a:ext cx="584200" cy="508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5A2697A-C988-4EA5-AC03-54A203EC504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158" y="2880434"/>
            <a:ext cx="492369" cy="548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AFA1F66-57BB-4511-9E81-9AF89241C88D}"/>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210" y="3857752"/>
            <a:ext cx="605730" cy="6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0" y="0"/>
            <a:ext cx="9144000" cy="1325563"/>
          </a:xfrm>
        </p:spPr>
        <p:txBody>
          <a:bodyPr/>
          <a:lstStyle/>
          <a:p>
            <a:r>
              <a:rPr lang="en-US"/>
              <a:t>Social Security Website</a:t>
            </a:r>
          </a:p>
        </p:txBody>
      </p:sp>
      <p:pic>
        <p:nvPicPr>
          <p:cNvPr id="15" name="Content Placeholder 14" descr="Screenshot of SSA.gov home page">
            <a:extLst>
              <a:ext uri="{FF2B5EF4-FFF2-40B4-BE49-F238E27FC236}">
                <a16:creationId xmlns:a16="http://schemas.microsoft.com/office/drawing/2014/main" id="{B30553C2-63C7-4D83-9A9B-8AD0582CB2AF}"/>
              </a:ext>
            </a:extLst>
          </p:cNvPr>
          <p:cNvPicPr>
            <a:picLocks noGrp="1" noChangeAspect="1"/>
          </p:cNvPicPr>
          <p:nvPr>
            <p:ph sz="quarter" idx="10"/>
          </p:nvPr>
        </p:nvPicPr>
        <p:blipFill>
          <a:blip r:embed="rId3"/>
          <a:stretch>
            <a:fillRect/>
          </a:stretch>
        </p:blipFill>
        <p:spPr>
          <a:xfrm>
            <a:off x="0" y="1"/>
            <a:ext cx="9144000" cy="5773766"/>
          </a:xfrm>
        </p:spPr>
      </p:pic>
    </p:spTree>
    <p:extLst>
      <p:ext uri="{BB962C8B-B14F-4D97-AF65-F5344CB8AC3E}">
        <p14:creationId xmlns:p14="http://schemas.microsoft.com/office/powerpoint/2010/main" val="179258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Medicare Enrollment</a:t>
            </a:r>
          </a:p>
        </p:txBody>
      </p:sp>
      <p:pic>
        <p:nvPicPr>
          <p:cNvPr id="5" name="Picture 4" descr="Medicare has three enrollment periods: 1. Initial enrollment Period begins three months before your 65th birthday, includes the month you turn age 65, and ends three months after that birthday. 2. Special enrollment period for people age 65 or older, or if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t the time you retire. 3. General enrollment period – if you didn’t sign up for Part A and/or Part B (for which you must pay premiums) when you were first eligible, and you aren’t eligible for a special enrollment period, you can sign up during the general enrollment period between January 1 and March 31 each yea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8973879" cy="6095940"/>
          </a:xfrm>
          <a:prstGeom prst="rect">
            <a:avLst/>
          </a:prstGeom>
        </p:spPr>
      </p:pic>
    </p:spTree>
    <p:extLst>
      <p:ext uri="{BB962C8B-B14F-4D97-AF65-F5344CB8AC3E}">
        <p14:creationId xmlns:p14="http://schemas.microsoft.com/office/powerpoint/2010/main" val="1505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8969"/>
            <a:ext cx="9144000" cy="620672"/>
          </a:xfrm>
        </p:spPr>
        <p:txBody>
          <a:bodyPr/>
          <a:lstStyle/>
          <a:p>
            <a:pPr lvl="0">
              <a:spcBef>
                <a:spcPts val="0"/>
              </a:spcBef>
            </a:pPr>
            <a:r>
              <a:rPr lang="en-US" dirty="0">
                <a:solidFill>
                  <a:srgbClr val="003366"/>
                </a:solidFill>
              </a:rPr>
              <a:t>Medicare</a:t>
            </a:r>
            <a:endParaRPr lang="en-US" dirty="0"/>
          </a:p>
        </p:txBody>
      </p:sp>
      <p:graphicFrame>
        <p:nvGraphicFramePr>
          <p:cNvPr id="4" name="Table 3" descr="Original Medicare includes Hospital (Part A) and Medical (Part B) insurance. If you want drug coverage, you can add a separate drug plan (Part D). You can also add a Medicare Supplement Insurance (Medigap) policy to help pay your out-of-pocket costs.&#10;&#10;A Medicare Advantage Plan is an all-in-one alternative to Original Medicare. These &quot;bundled&quot; plans include Part A, Part B, and usually Part D. Most plans offer extra benefits— like vision, hearing, dental, and more.&#10;"/>
          <p:cNvGraphicFramePr>
            <a:graphicFrameLocks noGrp="1"/>
          </p:cNvGraphicFramePr>
          <p:nvPr/>
        </p:nvGraphicFramePr>
        <p:xfrm>
          <a:off x="228600" y="1630772"/>
          <a:ext cx="8645553" cy="3718560"/>
        </p:xfrm>
        <a:graphic>
          <a:graphicData uri="http://schemas.openxmlformats.org/drawingml/2006/table">
            <a:tbl>
              <a:tblPr firstRow="1" bandRow="1">
                <a:tableStyleId>{5C22544A-7EE6-4342-B048-85BDC9FD1C3A}</a:tableStyleId>
              </a:tblPr>
              <a:tblGrid>
                <a:gridCol w="3969327">
                  <a:extLst>
                    <a:ext uri="{9D8B030D-6E8A-4147-A177-3AD203B41FA5}">
                      <a16:colId xmlns:a16="http://schemas.microsoft.com/office/drawing/2014/main" val="2022696171"/>
                    </a:ext>
                  </a:extLst>
                </a:gridCol>
                <a:gridCol w="4676226">
                  <a:extLst>
                    <a:ext uri="{9D8B030D-6E8A-4147-A177-3AD203B41FA5}">
                      <a16:colId xmlns:a16="http://schemas.microsoft.com/office/drawing/2014/main" val="479563972"/>
                    </a:ext>
                  </a:extLst>
                </a:gridCol>
              </a:tblGrid>
              <a:tr h="370840">
                <a:tc>
                  <a:txBody>
                    <a:bodyPr/>
                    <a:lstStyle/>
                    <a:p>
                      <a:pPr algn="ctr"/>
                      <a:r>
                        <a:rPr lang="en-US" sz="2200" b="1" dirty="0"/>
                        <a:t>Original</a:t>
                      </a:r>
                      <a:r>
                        <a:rPr lang="en-US" sz="2200" b="1" baseline="0" dirty="0"/>
                        <a:t> Medicare</a:t>
                      </a:r>
                      <a:endParaRPr lang="en-US" sz="2200" b="1" dirty="0"/>
                    </a:p>
                  </a:txBody>
                  <a:tcPr/>
                </a:tc>
                <a:tc>
                  <a:txBody>
                    <a:bodyPr/>
                    <a:lstStyle/>
                    <a:p>
                      <a:pPr algn="ctr"/>
                      <a:r>
                        <a:rPr lang="en-US" sz="2200" dirty="0"/>
                        <a:t>Medicare</a:t>
                      </a:r>
                      <a:r>
                        <a:rPr lang="en-US" sz="2200" baseline="0" dirty="0"/>
                        <a:t> Advantage (aka Part C)</a:t>
                      </a:r>
                      <a:endParaRPr lang="en-US" sz="2200" dirty="0"/>
                    </a:p>
                  </a:txBody>
                  <a:tcPr/>
                </a:tc>
                <a:extLst>
                  <a:ext uri="{0D108BD9-81ED-4DB2-BD59-A6C34878D82A}">
                    <a16:rowId xmlns:a16="http://schemas.microsoft.com/office/drawing/2014/main" val="2294744755"/>
                  </a:ext>
                </a:extLst>
              </a:tr>
              <a:tr h="370840">
                <a:tc>
                  <a:txBody>
                    <a:bodyPr/>
                    <a:lstStyle/>
                    <a:p>
                      <a:r>
                        <a:rPr lang="en-US" sz="2200" dirty="0"/>
                        <a:t>Part A (Hospital Insurance)</a:t>
                      </a:r>
                    </a:p>
                    <a:p>
                      <a:r>
                        <a:rPr lang="en-US" sz="2200" dirty="0"/>
                        <a:t>Part B (Medical</a:t>
                      </a:r>
                      <a:r>
                        <a:rPr lang="en-US" sz="2200" baseline="0" dirty="0"/>
                        <a:t> Insurance)</a:t>
                      </a:r>
                      <a:endParaRPr lang="en-US" sz="2200" dirty="0"/>
                    </a:p>
                  </a:txBody>
                  <a:tcPr/>
                </a:tc>
                <a:tc>
                  <a:txBody>
                    <a:bodyPr/>
                    <a:lstStyle/>
                    <a:p>
                      <a:r>
                        <a:rPr lang="en-US" sz="2200" dirty="0"/>
                        <a:t>Part A (Hospital Insurance)</a:t>
                      </a:r>
                    </a:p>
                    <a:p>
                      <a:r>
                        <a:rPr lang="en-US" sz="2200" dirty="0"/>
                        <a:t>Part B (Medical Insurance)</a:t>
                      </a:r>
                    </a:p>
                  </a:txBody>
                  <a:tcPr/>
                </a:tc>
                <a:extLst>
                  <a:ext uri="{0D108BD9-81ED-4DB2-BD59-A6C34878D82A}">
                    <a16:rowId xmlns:a16="http://schemas.microsoft.com/office/drawing/2014/main" val="3966349361"/>
                  </a:ext>
                </a:extLst>
              </a:tr>
              <a:tr h="370840">
                <a:tc>
                  <a:txBody>
                    <a:bodyPr/>
                    <a:lstStyle/>
                    <a:p>
                      <a:r>
                        <a:rPr lang="en-US" sz="2200" b="1" dirty="0"/>
                        <a:t>You</a:t>
                      </a:r>
                      <a:r>
                        <a:rPr lang="en-US" sz="2200" b="1" baseline="0" dirty="0"/>
                        <a:t> can add:</a:t>
                      </a:r>
                    </a:p>
                    <a:p>
                      <a:r>
                        <a:rPr lang="en-US" sz="2200" baseline="0" dirty="0"/>
                        <a:t>Part D (Prescription Drug Plan)</a:t>
                      </a:r>
                      <a:endParaRPr lang="en-US" sz="2200" dirty="0"/>
                    </a:p>
                  </a:txBody>
                  <a:tcPr/>
                </a:tc>
                <a:tc>
                  <a:txBody>
                    <a:bodyPr/>
                    <a:lstStyle/>
                    <a:p>
                      <a:r>
                        <a:rPr lang="en-US" sz="2200" b="1" dirty="0"/>
                        <a:t>Most plans include:</a:t>
                      </a:r>
                    </a:p>
                    <a:p>
                      <a:r>
                        <a:rPr lang="en-US" sz="2200" dirty="0"/>
                        <a:t>Part</a:t>
                      </a:r>
                      <a:r>
                        <a:rPr lang="en-US" sz="2200" baseline="0" dirty="0"/>
                        <a:t> D (Prescription Drug Plan)</a:t>
                      </a:r>
                    </a:p>
                    <a:p>
                      <a:r>
                        <a:rPr lang="en-US" sz="2200" baseline="0" dirty="0"/>
                        <a:t>Extra Benefits (e.g. vision, hearing, dental, and more)</a:t>
                      </a:r>
                      <a:endParaRPr lang="en-US" sz="2200" dirty="0"/>
                    </a:p>
                  </a:txBody>
                  <a:tcPr/>
                </a:tc>
                <a:extLst>
                  <a:ext uri="{0D108BD9-81ED-4DB2-BD59-A6C34878D82A}">
                    <a16:rowId xmlns:a16="http://schemas.microsoft.com/office/drawing/2014/main" val="2534572013"/>
                  </a:ext>
                </a:extLst>
              </a:tr>
              <a:tr h="370840">
                <a:tc>
                  <a:txBody>
                    <a:bodyPr/>
                    <a:lstStyle/>
                    <a:p>
                      <a:r>
                        <a:rPr lang="en-US" sz="2200" b="1" dirty="0"/>
                        <a:t>You can also</a:t>
                      </a:r>
                      <a:r>
                        <a:rPr lang="en-US" sz="2200" b="1" baseline="0" dirty="0"/>
                        <a:t> add:</a:t>
                      </a:r>
                    </a:p>
                    <a:p>
                      <a:r>
                        <a:rPr lang="en-US" sz="2200" baseline="0" dirty="0"/>
                        <a:t>Supplemental insurance coverage (</a:t>
                      </a:r>
                      <a:r>
                        <a:rPr lang="en-US" sz="2200" baseline="0" dirty="0" err="1"/>
                        <a:t>Medigap</a:t>
                      </a:r>
                      <a:r>
                        <a:rPr lang="en-US" sz="2200" baseline="0" dirty="0"/>
                        <a:t>)</a:t>
                      </a:r>
                    </a:p>
                  </a:txBody>
                  <a:tcPr/>
                </a:tc>
                <a:tc>
                  <a:txBody>
                    <a:bodyPr/>
                    <a:lstStyle/>
                    <a:p>
                      <a:r>
                        <a:rPr lang="en-US" sz="2200" b="1" dirty="0"/>
                        <a:t>Some plans</a:t>
                      </a:r>
                      <a:r>
                        <a:rPr lang="en-US" sz="2200" b="1" baseline="0" dirty="0"/>
                        <a:t> also include:</a:t>
                      </a:r>
                    </a:p>
                    <a:p>
                      <a:r>
                        <a:rPr lang="en-US" sz="2200" baseline="0" dirty="0"/>
                        <a:t>Lower out-of-pocket costs</a:t>
                      </a:r>
                      <a:endParaRPr lang="en-US" sz="2200" dirty="0"/>
                    </a:p>
                  </a:txBody>
                  <a:tcPr/>
                </a:tc>
                <a:extLst>
                  <a:ext uri="{0D108BD9-81ED-4DB2-BD59-A6C34878D82A}">
                    <a16:rowId xmlns:a16="http://schemas.microsoft.com/office/drawing/2014/main" val="3708594718"/>
                  </a:ext>
                </a:extLst>
              </a:tr>
            </a:tbl>
          </a:graphicData>
        </a:graphic>
      </p:graphicFrame>
      <p:sp>
        <p:nvSpPr>
          <p:cNvPr id="6" name="TextBox 5"/>
          <p:cNvSpPr txBox="1"/>
          <p:nvPr/>
        </p:nvSpPr>
        <p:spPr>
          <a:xfrm>
            <a:off x="3231931" y="5265683"/>
            <a:ext cx="3121572" cy="523220"/>
          </a:xfrm>
          <a:prstGeom prst="rect">
            <a:avLst/>
          </a:prstGeom>
          <a:noFill/>
        </p:spPr>
        <p:txBody>
          <a:bodyPr wrap="square" rtlCol="0">
            <a:spAutoFit/>
          </a:bodyPr>
          <a:lstStyle/>
          <a:p>
            <a:r>
              <a:rPr lang="en-US" sz="2800" b="1" dirty="0">
                <a:hlinkClick r:id="rId3"/>
              </a:rPr>
              <a:t>Medicare.gov</a:t>
            </a:r>
            <a:endParaRPr lang="en-US" sz="2800" b="1" dirty="0"/>
          </a:p>
        </p:txBody>
      </p:sp>
    </p:spTree>
    <p:extLst>
      <p:ext uri="{BB962C8B-B14F-4D97-AF65-F5344CB8AC3E}">
        <p14:creationId xmlns:p14="http://schemas.microsoft.com/office/powerpoint/2010/main" val="3860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4"/>
            <a:ext cx="9144000" cy="788276"/>
          </a:xfrm>
        </p:spPr>
        <p:txBody>
          <a:bodyPr/>
          <a:lstStyle/>
          <a:p>
            <a:r>
              <a:rPr lang="en-US"/>
              <a:t>Medicare Applications</a:t>
            </a:r>
          </a:p>
        </p:txBody>
      </p:sp>
      <p:sp>
        <p:nvSpPr>
          <p:cNvPr id="4" name="Content Placeholder 3"/>
          <p:cNvSpPr>
            <a:spLocks noGrp="1"/>
          </p:cNvSpPr>
          <p:nvPr>
            <p:ph sz="quarter" idx="11"/>
          </p:nvPr>
        </p:nvSpPr>
        <p:spPr>
          <a:xfrm>
            <a:off x="4724494" y="936171"/>
            <a:ext cx="4016735" cy="4049486"/>
          </a:xfrm>
        </p:spPr>
        <p:txBody>
          <a:bodyPr/>
          <a:lstStyle/>
          <a:p>
            <a:r>
              <a:rPr lang="en-US" sz="2600"/>
              <a:t>If you already have Medicare Part A and wish to add Medicare Part B, complete the online application, or fax or mail completed forms CMS-40B and CMS-L564 to your local Social Security office.</a:t>
            </a:r>
          </a:p>
        </p:txBody>
      </p:sp>
      <p:sp>
        <p:nvSpPr>
          <p:cNvPr id="3" name="Content Placeholder 2"/>
          <p:cNvSpPr>
            <a:spLocks noGrp="1"/>
          </p:cNvSpPr>
          <p:nvPr>
            <p:ph sz="quarter" idx="10"/>
          </p:nvPr>
        </p:nvSpPr>
        <p:spPr>
          <a:xfrm>
            <a:off x="291662" y="5118905"/>
            <a:ext cx="8560675" cy="698858"/>
          </a:xfrm>
        </p:spPr>
        <p:txBody>
          <a:bodyPr/>
          <a:lstStyle/>
          <a:p>
            <a:pPr marL="0" lvl="0" indent="0" algn="ctr">
              <a:spcBef>
                <a:spcPts val="0"/>
              </a:spcBef>
              <a:buNone/>
            </a:pPr>
            <a:endParaRPr lang="en-US" sz="800" b="1">
              <a:solidFill>
                <a:prstClr val="white"/>
              </a:solidFill>
            </a:endParaRPr>
          </a:p>
          <a:p>
            <a:pPr marL="0" lvl="0" indent="0" algn="ctr">
              <a:spcBef>
                <a:spcPts val="0"/>
              </a:spcBef>
              <a:buNone/>
            </a:pPr>
            <a:r>
              <a:rPr lang="en-US" sz="2400" b="1" u="sng">
                <a:hlinkClick r:id="rId3"/>
              </a:rPr>
              <a:t>ssa.gov/benefits/</a:t>
            </a:r>
            <a:r>
              <a:rPr lang="en-US" sz="2400" b="1" u="sng" err="1">
                <a:hlinkClick r:id="rId3"/>
              </a:rPr>
              <a:t>medicare</a:t>
            </a:r>
            <a:endParaRPr lang="en-US" sz="2400" b="1">
              <a:solidFill>
                <a:prstClr val="white"/>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716" y="1303682"/>
            <a:ext cx="4421506" cy="482677"/>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7273" y="1760286"/>
            <a:ext cx="4425696" cy="3339061"/>
          </a:xfrm>
          <a:prstGeom prst="rect">
            <a:avLst/>
          </a:prstGeom>
        </p:spPr>
      </p:pic>
    </p:spTree>
    <p:extLst>
      <p:ext uri="{BB962C8B-B14F-4D97-AF65-F5344CB8AC3E}">
        <p14:creationId xmlns:p14="http://schemas.microsoft.com/office/powerpoint/2010/main" val="343890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551793"/>
          </a:xfrm>
        </p:spPr>
        <p:txBody>
          <a:bodyPr/>
          <a:lstStyle/>
          <a:p>
            <a:pPr lvl="0">
              <a:spcBef>
                <a:spcPts val="0"/>
              </a:spcBef>
            </a:pPr>
            <a:r>
              <a:rPr lang="en-US" sz="2800">
                <a:solidFill>
                  <a:srgbClr val="003366"/>
                </a:solidFill>
                <a:latin typeface="Times New Roman" panose="02020603050405020304" pitchFamily="18" charset="0"/>
                <a:cs typeface="Times New Roman" panose="02020603050405020304" pitchFamily="18" charset="0"/>
              </a:rPr>
              <a:t>Medicare Standard Part B Premiums for 2023</a:t>
            </a:r>
            <a:endParaRPr lang="en-US" sz="2800"/>
          </a:p>
        </p:txBody>
      </p:sp>
      <p:sp>
        <p:nvSpPr>
          <p:cNvPr id="3" name="Content Placeholder 2"/>
          <p:cNvSpPr>
            <a:spLocks noGrp="1"/>
          </p:cNvSpPr>
          <p:nvPr>
            <p:ph sz="quarter" idx="11"/>
          </p:nvPr>
        </p:nvSpPr>
        <p:spPr>
          <a:xfrm>
            <a:off x="1" y="567192"/>
            <a:ext cx="9144000" cy="394505"/>
          </a:xfrm>
        </p:spPr>
        <p:txBody>
          <a:bodyPr/>
          <a:lstStyle/>
          <a:p>
            <a:pPr marL="0" lvl="0" indent="0" algn="ctr">
              <a:spcBef>
                <a:spcPts val="0"/>
              </a:spcBef>
              <a:buNone/>
            </a:pPr>
            <a:r>
              <a:rPr lang="en-US" sz="1800">
                <a:solidFill>
                  <a:srgbClr val="003366"/>
                </a:solidFill>
              </a:rPr>
              <a:t>If you’re single and file an individual tax return, or married and file a joint tax return:</a:t>
            </a:r>
          </a:p>
        </p:txBody>
      </p:sp>
      <p:graphicFrame>
        <p:nvGraphicFramePr>
          <p:cNvPr id="7" name="Table 6" descr="This graphic shows the Medicare premiums for each income bracket.">
            <a:extLst>
              <a:ext uri="{FF2B5EF4-FFF2-40B4-BE49-F238E27FC236}">
                <a16:creationId xmlns:a16="http://schemas.microsoft.com/office/drawing/2014/main" id="{0C545148-5575-4DFE-BFD9-9EFC9B302381}"/>
              </a:ext>
            </a:extLst>
          </p:cNvPr>
          <p:cNvGraphicFramePr>
            <a:graphicFrameLocks noGrp="1"/>
          </p:cNvGraphicFramePr>
          <p:nvPr/>
        </p:nvGraphicFramePr>
        <p:xfrm>
          <a:off x="152400" y="977096"/>
          <a:ext cx="8839200" cy="4583427"/>
        </p:xfrm>
        <a:graphic>
          <a:graphicData uri="http://schemas.openxmlformats.org/drawingml/2006/table">
            <a:tbl>
              <a:tblPr firstRow="1" bandRow="1">
                <a:tableStyleId>{69CF1AB2-1976-4502-BF36-3FF5EA218861}</a:tableStyleId>
              </a:tblPr>
              <a:tblGrid>
                <a:gridCol w="4835857">
                  <a:extLst>
                    <a:ext uri="{9D8B030D-6E8A-4147-A177-3AD203B41FA5}">
                      <a16:colId xmlns:a16="http://schemas.microsoft.com/office/drawing/2014/main" val="20000"/>
                    </a:ext>
                  </a:extLst>
                </a:gridCol>
                <a:gridCol w="1637731">
                  <a:extLst>
                    <a:ext uri="{9D8B030D-6E8A-4147-A177-3AD203B41FA5}">
                      <a16:colId xmlns:a16="http://schemas.microsoft.com/office/drawing/2014/main" val="20001"/>
                    </a:ext>
                  </a:extLst>
                </a:gridCol>
                <a:gridCol w="2365612">
                  <a:extLst>
                    <a:ext uri="{9D8B030D-6E8A-4147-A177-3AD203B41FA5}">
                      <a16:colId xmlns:a16="http://schemas.microsoft.com/office/drawing/2014/main" val="20002"/>
                    </a:ext>
                  </a:extLst>
                </a:gridCol>
              </a:tblGrid>
              <a:tr h="738213">
                <a:tc>
                  <a:txBody>
                    <a:bodyPr/>
                    <a:lstStyle/>
                    <a:p>
                      <a:r>
                        <a:rPr lang="en-US" sz="1600">
                          <a:solidFill>
                            <a:schemeClr val="bg1"/>
                          </a:solidFill>
                        </a:rPr>
                        <a:t>Modified</a:t>
                      </a:r>
                      <a:r>
                        <a:rPr lang="en-US" sz="1600" baseline="0">
                          <a:solidFill>
                            <a:schemeClr val="bg1"/>
                          </a:solidFill>
                        </a:rPr>
                        <a:t> Adjusted Gross Income (MAGI)</a:t>
                      </a:r>
                      <a:endParaRPr lang="en-US" sz="1600" b="1">
                        <a:solidFill>
                          <a:schemeClr val="bg1"/>
                        </a:solidFill>
                      </a:endParaRPr>
                    </a:p>
                  </a:txBody>
                  <a:tcPr>
                    <a:solidFill>
                      <a:srgbClr val="007D7D"/>
                    </a:solidFill>
                  </a:tcPr>
                </a:tc>
                <a:tc>
                  <a:txBody>
                    <a:bodyPr/>
                    <a:lstStyle/>
                    <a:p>
                      <a:r>
                        <a:rPr lang="en-US" sz="1600">
                          <a:solidFill>
                            <a:schemeClr val="bg1"/>
                          </a:solidFill>
                        </a:rPr>
                        <a:t>Part B monthly premium amount</a:t>
                      </a:r>
                      <a:endParaRPr lang="en-US" sz="1600" b="1">
                        <a:solidFill>
                          <a:schemeClr val="bg1"/>
                        </a:solidFill>
                      </a:endParaRPr>
                    </a:p>
                  </a:txBody>
                  <a:tcPr>
                    <a:solidFill>
                      <a:srgbClr val="007D7D"/>
                    </a:solidFill>
                  </a:tcPr>
                </a:tc>
                <a:tc>
                  <a:txBody>
                    <a:bodyPr/>
                    <a:lstStyle/>
                    <a:p>
                      <a:r>
                        <a:rPr lang="en-US" sz="1600">
                          <a:solidFill>
                            <a:schemeClr val="bg1"/>
                          </a:solidFill>
                        </a:rPr>
                        <a:t>Prescription drug plan monthly premium amount</a:t>
                      </a:r>
                      <a:endParaRPr lang="en-US" sz="1600" b="1">
                        <a:solidFill>
                          <a:schemeClr val="bg1"/>
                        </a:solidFill>
                      </a:endParaRPr>
                    </a:p>
                  </a:txBody>
                  <a:tcPr>
                    <a:solidFill>
                      <a:srgbClr val="007D7D"/>
                    </a:solidFill>
                  </a:tcPr>
                </a:tc>
                <a:extLst>
                  <a:ext uri="{0D108BD9-81ED-4DB2-BD59-A6C34878D82A}">
                    <a16:rowId xmlns:a16="http://schemas.microsoft.com/office/drawing/2014/main" val="10000"/>
                  </a:ext>
                </a:extLst>
              </a:tr>
              <a:tr h="481443">
                <a:tc>
                  <a:txBody>
                    <a:bodyPr/>
                    <a:lstStyle/>
                    <a:p>
                      <a:r>
                        <a:rPr lang="en-US" sz="1300"/>
                        <a:t>Individuals with a MAGI of $97,000 or less </a:t>
                      </a:r>
                    </a:p>
                    <a:p>
                      <a:r>
                        <a:rPr lang="en-US" sz="1300"/>
                        <a:t>Married couples with a MAGI of $194,000 or less</a:t>
                      </a:r>
                      <a:endParaRPr lang="en-US" sz="1300" b="1"/>
                    </a:p>
                  </a:txBody>
                  <a:tcPr/>
                </a:tc>
                <a:tc>
                  <a:txBody>
                    <a:bodyPr/>
                    <a:lstStyle/>
                    <a:p>
                      <a:r>
                        <a:rPr lang="en-US" sz="1300"/>
                        <a:t>2023 standard premium =</a:t>
                      </a:r>
                      <a:r>
                        <a:rPr lang="en-US" sz="1300" baseline="0"/>
                        <a:t> </a:t>
                      </a:r>
                      <a:r>
                        <a:rPr lang="en-US" sz="1300"/>
                        <a:t>$164.90</a:t>
                      </a:r>
                      <a:endParaRPr lang="en-US" sz="1300" b="1"/>
                    </a:p>
                  </a:txBody>
                  <a:tcPr/>
                </a:tc>
                <a:tc>
                  <a:txBody>
                    <a:bodyPr/>
                    <a:lstStyle/>
                    <a:p>
                      <a:r>
                        <a:rPr lang="en-US" sz="1300"/>
                        <a:t>Your plan premium + $0</a:t>
                      </a:r>
                      <a:endParaRPr lang="en-US" sz="1300" b="1"/>
                    </a:p>
                  </a:txBody>
                  <a:tcPr/>
                </a:tc>
                <a:extLst>
                  <a:ext uri="{0D108BD9-81ED-4DB2-BD59-A6C34878D82A}">
                    <a16:rowId xmlns:a16="http://schemas.microsoft.com/office/drawing/2014/main" val="10001"/>
                  </a:ext>
                </a:extLst>
              </a:tr>
              <a:tr h="674021">
                <a:tc>
                  <a:txBody>
                    <a:bodyPr/>
                    <a:lstStyle/>
                    <a:p>
                      <a:r>
                        <a:rPr lang="en-US" sz="1300"/>
                        <a:t>Individuals with a MAGI above $97,000 up to $123,000 </a:t>
                      </a:r>
                    </a:p>
                    <a:p>
                      <a:r>
                        <a:rPr lang="en-US" sz="1300"/>
                        <a:t>Married couples with a MAGI above $194,000 up to $246,000</a:t>
                      </a:r>
                      <a:endParaRPr lang="en-US" sz="1300" b="1"/>
                    </a:p>
                  </a:txBody>
                  <a:tcPr/>
                </a:tc>
                <a:tc>
                  <a:txBody>
                    <a:bodyPr/>
                    <a:lstStyle/>
                    <a:p>
                      <a:r>
                        <a:rPr lang="en-US" sz="1300"/>
                        <a:t>Standard premium </a:t>
                      </a:r>
                    </a:p>
                    <a:p>
                      <a:r>
                        <a:rPr lang="en-US" sz="1300"/>
                        <a:t>+ $65.90</a:t>
                      </a:r>
                      <a:endParaRPr lang="en-US" sz="1300" b="1"/>
                    </a:p>
                    <a:p>
                      <a:endParaRPr lang="en-US" sz="1300" b="1"/>
                    </a:p>
                  </a:txBody>
                  <a:tcPr/>
                </a:tc>
                <a:tc>
                  <a:txBody>
                    <a:bodyPr/>
                    <a:lstStyle/>
                    <a:p>
                      <a:r>
                        <a:rPr lang="en-US" sz="1300"/>
                        <a:t>Your plan premium + $12.20</a:t>
                      </a:r>
                      <a:endParaRPr lang="en-US" sz="1300" b="1"/>
                    </a:p>
                  </a:txBody>
                  <a:tcPr/>
                </a:tc>
                <a:extLst>
                  <a:ext uri="{0D108BD9-81ED-4DB2-BD59-A6C34878D82A}">
                    <a16:rowId xmlns:a16="http://schemas.microsoft.com/office/drawing/2014/main" val="10002"/>
                  </a:ext>
                </a:extLst>
              </a:tr>
              <a:tr h="674021">
                <a:tc>
                  <a:txBody>
                    <a:bodyPr/>
                    <a:lstStyle/>
                    <a:p>
                      <a:r>
                        <a:rPr lang="en-US" sz="1300"/>
                        <a:t>Individuals with a MAGI above $123,000 up to $153,000 </a:t>
                      </a:r>
                    </a:p>
                    <a:p>
                      <a:r>
                        <a:rPr lang="en-US" sz="1300"/>
                        <a:t>Married couples with a MAGI above $246,000 up to $306,000</a:t>
                      </a:r>
                      <a:endParaRPr lang="en-US" sz="1300" b="1"/>
                    </a:p>
                  </a:txBody>
                  <a:tcPr/>
                </a:tc>
                <a:tc>
                  <a:txBody>
                    <a:bodyPr/>
                    <a:lstStyle/>
                    <a:p>
                      <a:r>
                        <a:rPr lang="en-US" sz="1300"/>
                        <a:t>Standard premium </a:t>
                      </a:r>
                    </a:p>
                    <a:p>
                      <a:r>
                        <a:rPr lang="en-US" sz="1300"/>
                        <a:t>+ $164.80</a:t>
                      </a:r>
                      <a:endParaRPr lang="en-US" sz="1300" b="1"/>
                    </a:p>
                    <a:p>
                      <a:endParaRPr lang="en-US" sz="1300" b="1"/>
                    </a:p>
                  </a:txBody>
                  <a:tcPr/>
                </a:tc>
                <a:tc>
                  <a:txBody>
                    <a:bodyPr/>
                    <a:lstStyle/>
                    <a:p>
                      <a:r>
                        <a:rPr lang="en-US" sz="1300"/>
                        <a:t>Your plan premium + $31.50</a:t>
                      </a:r>
                      <a:endParaRPr lang="en-US" sz="1300" b="1"/>
                    </a:p>
                  </a:txBody>
                  <a:tcPr/>
                </a:tc>
                <a:extLst>
                  <a:ext uri="{0D108BD9-81ED-4DB2-BD59-A6C34878D82A}">
                    <a16:rowId xmlns:a16="http://schemas.microsoft.com/office/drawing/2014/main" val="10003"/>
                  </a:ext>
                </a:extLst>
              </a:tr>
              <a:tr h="674021">
                <a:tc>
                  <a:txBody>
                    <a:bodyPr/>
                    <a:lstStyle/>
                    <a:p>
                      <a:r>
                        <a:rPr lang="en-US" sz="1300"/>
                        <a:t>Individuals with a MAGI above $153,000 up to $183,000 </a:t>
                      </a:r>
                    </a:p>
                    <a:p>
                      <a:r>
                        <a:rPr lang="en-US" sz="1300"/>
                        <a:t>Married couples with a MAGI above $306,000 up to $366,000</a:t>
                      </a:r>
                      <a:endParaRPr lang="en-US" sz="1300" b="1"/>
                    </a:p>
                  </a:txBody>
                  <a:tcPr/>
                </a:tc>
                <a:tc>
                  <a:txBody>
                    <a:bodyPr/>
                    <a:lstStyle/>
                    <a:p>
                      <a:r>
                        <a:rPr lang="en-US" sz="1300"/>
                        <a:t>Standard premium </a:t>
                      </a:r>
                    </a:p>
                    <a:p>
                      <a:r>
                        <a:rPr lang="en-US" sz="1300"/>
                        <a:t>+ $263.70</a:t>
                      </a:r>
                      <a:endParaRPr lang="en-US" sz="1300" b="1"/>
                    </a:p>
                    <a:p>
                      <a:endParaRPr lang="en-US" sz="1300" b="1"/>
                    </a:p>
                  </a:txBody>
                  <a:tcPr/>
                </a:tc>
                <a:tc>
                  <a:txBody>
                    <a:bodyPr/>
                    <a:lstStyle/>
                    <a:p>
                      <a:r>
                        <a:rPr lang="en-US" sz="1300"/>
                        <a:t>Your plan premium + $50.70</a:t>
                      </a:r>
                      <a:endParaRPr lang="en-US" sz="1300" b="1"/>
                    </a:p>
                  </a:txBody>
                  <a:tcPr/>
                </a:tc>
                <a:extLst>
                  <a:ext uri="{0D108BD9-81ED-4DB2-BD59-A6C34878D82A}">
                    <a16:rowId xmlns:a16="http://schemas.microsoft.com/office/drawing/2014/main" val="10004"/>
                  </a:ext>
                </a:extLst>
              </a:tr>
              <a:tr h="529587">
                <a:tc>
                  <a:txBody>
                    <a:bodyPr/>
                    <a:lstStyle/>
                    <a:p>
                      <a:r>
                        <a:rPr lang="en-US" sz="1300"/>
                        <a:t>Individuals with a MAGI above $183,000 up to $500,000</a:t>
                      </a:r>
                    </a:p>
                    <a:p>
                      <a:r>
                        <a:rPr lang="en-US" sz="1300"/>
                        <a:t>Married couples with a MAGI above $366,000 up to $750,000</a:t>
                      </a:r>
                    </a:p>
                  </a:txBody>
                  <a:tcPr/>
                </a:tc>
                <a:tc>
                  <a:txBody>
                    <a:bodyPr/>
                    <a:lstStyle/>
                    <a:p>
                      <a:r>
                        <a:rPr lang="en-US" sz="1300"/>
                        <a:t>Standard premium </a:t>
                      </a:r>
                    </a:p>
                    <a:p>
                      <a:r>
                        <a:rPr lang="en-US" sz="1300"/>
                        <a:t>+ $362.60</a:t>
                      </a:r>
                      <a:endParaRPr lang="en-US" sz="1300" b="1"/>
                    </a:p>
                  </a:txBody>
                  <a:tcPr/>
                </a:tc>
                <a:tc>
                  <a:txBody>
                    <a:bodyPr/>
                    <a:lstStyle/>
                    <a:p>
                      <a:r>
                        <a:rPr lang="en-US" sz="1300"/>
                        <a:t>Your plan premium + $70.00</a:t>
                      </a:r>
                    </a:p>
                  </a:txBody>
                  <a:tcPr/>
                </a:tc>
                <a:extLst>
                  <a:ext uri="{0D108BD9-81ED-4DB2-BD59-A6C34878D82A}">
                    <a16:rowId xmlns:a16="http://schemas.microsoft.com/office/drawing/2014/main" val="10005"/>
                  </a:ext>
                </a:extLst>
              </a:tr>
              <a:tr h="674021">
                <a:tc>
                  <a:txBody>
                    <a:bodyPr/>
                    <a:lstStyle/>
                    <a:p>
                      <a:r>
                        <a:rPr lang="en-US" sz="1300" b="0"/>
                        <a:t>Individuals</a:t>
                      </a:r>
                      <a:r>
                        <a:rPr lang="en-US" sz="1300" b="0" baseline="0"/>
                        <a:t> with a MAGI equal to or greater than $500,000</a:t>
                      </a:r>
                    </a:p>
                    <a:p>
                      <a:r>
                        <a:rPr lang="en-US" sz="1300" b="0" baseline="0"/>
                        <a:t>Married couples with a MAGI equal to or greater than $750,000</a:t>
                      </a:r>
                      <a:endParaRPr lang="en-US" sz="1300" b="0"/>
                    </a:p>
                  </a:txBody>
                  <a:tcPr/>
                </a:tc>
                <a:tc>
                  <a:txBody>
                    <a:bodyPr/>
                    <a:lstStyle/>
                    <a:p>
                      <a:r>
                        <a:rPr lang="en-US" sz="1300"/>
                        <a:t>Standard premium </a:t>
                      </a:r>
                    </a:p>
                    <a:p>
                      <a:r>
                        <a:rPr lang="en-US" sz="1300"/>
                        <a:t>+ $395.60</a:t>
                      </a:r>
                      <a:endParaRPr lang="en-US" sz="1300" b="1"/>
                    </a:p>
                    <a:p>
                      <a:endParaRPr lang="en-US" sz="13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Your</a:t>
                      </a:r>
                      <a:r>
                        <a:rPr lang="en-US" sz="1300" b="0" baseline="0" dirty="0"/>
                        <a:t> plan premium + $76.40</a:t>
                      </a:r>
                      <a:endParaRPr lang="en-US" sz="1300" b="0" dirty="0"/>
                    </a:p>
                    <a:p>
                      <a:endParaRPr lang="en-US" sz="13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77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Medicare.gov</a:t>
            </a:r>
          </a:p>
        </p:txBody>
      </p:sp>
      <p:pic>
        <p:nvPicPr>
          <p:cNvPr id="6" name="Picture 5" descr="Screenshot of Medicare.gov website&#10;"/>
          <p:cNvPicPr/>
          <p:nvPr/>
        </p:nvPicPr>
        <p:blipFill>
          <a:blip r:embed="rId3"/>
          <a:stretch>
            <a:fillRect/>
          </a:stretch>
        </p:blipFill>
        <p:spPr>
          <a:xfrm>
            <a:off x="526474" y="759328"/>
            <a:ext cx="8000624" cy="4311436"/>
          </a:xfrm>
          <a:prstGeom prst="rect">
            <a:avLst/>
          </a:prstGeom>
        </p:spPr>
      </p:pic>
      <p:sp>
        <p:nvSpPr>
          <p:cNvPr id="4" name="Content Placeholder 3"/>
          <p:cNvSpPr>
            <a:spLocks noGrp="1"/>
          </p:cNvSpPr>
          <p:nvPr>
            <p:ph sz="quarter" idx="11"/>
          </p:nvPr>
        </p:nvSpPr>
        <p:spPr>
          <a:xfrm>
            <a:off x="32327" y="5241428"/>
            <a:ext cx="9079345" cy="410271"/>
          </a:xfrm>
        </p:spPr>
        <p:txBody>
          <a:bodyPr/>
          <a:lstStyle/>
          <a:p>
            <a:pPr marL="0" lvl="0" indent="0" algn="ctr">
              <a:spcBef>
                <a:spcPts val="0"/>
              </a:spcBef>
              <a:buNone/>
            </a:pPr>
            <a:r>
              <a:rPr lang="en-US" sz="2400" b="1">
                <a:solidFill>
                  <a:prstClr val="white"/>
                </a:solidFill>
                <a:hlinkClick r:id="rId4"/>
              </a:rPr>
              <a:t>1-800-MEDICARE or Medicare.gov</a:t>
            </a:r>
            <a:endParaRPr lang="en-US" sz="2400" b="1">
              <a:solidFill>
                <a:prstClr val="white"/>
              </a:solidFill>
            </a:endParaRPr>
          </a:p>
        </p:txBody>
      </p:sp>
    </p:spTree>
    <p:extLst>
      <p:ext uri="{BB962C8B-B14F-4D97-AF65-F5344CB8AC3E}">
        <p14:creationId xmlns:p14="http://schemas.microsoft.com/office/powerpoint/2010/main" val="28242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974"/>
            <a:ext cx="9144000" cy="950433"/>
          </a:xfrm>
        </p:spPr>
        <p:txBody>
          <a:bodyPr/>
          <a:lstStyle/>
          <a:p>
            <a:r>
              <a:rPr lang="en-US"/>
              <a:t>Medicare.gov</a:t>
            </a:r>
          </a:p>
        </p:txBody>
      </p:sp>
      <p:sp>
        <p:nvSpPr>
          <p:cNvPr id="6" name="TextBox 5"/>
          <p:cNvSpPr txBox="1"/>
          <p:nvPr/>
        </p:nvSpPr>
        <p:spPr>
          <a:xfrm>
            <a:off x="0" y="5318234"/>
            <a:ext cx="9144000" cy="472966"/>
          </a:xfrm>
          <a:prstGeom prst="rect">
            <a:avLst/>
          </a:prstGeom>
          <a:noFill/>
        </p:spPr>
        <p:txBody>
          <a:bodyPr wrap="square" rtlCol="0">
            <a:spAutoFit/>
          </a:bodyPr>
          <a:lstStyle/>
          <a:p>
            <a:pPr algn="ctr"/>
            <a:r>
              <a:rPr lang="en-US" sz="2400" b="1"/>
              <a:t>Create an account at </a:t>
            </a:r>
            <a:r>
              <a:rPr lang="en-US" sz="2400" b="1">
                <a:hlinkClick r:id="rId3"/>
              </a:rPr>
              <a:t>Medicare.gov</a:t>
            </a:r>
            <a:endParaRPr lang="en-US" sz="2400" b="1"/>
          </a:p>
        </p:txBody>
      </p:sp>
      <p:pic>
        <p:nvPicPr>
          <p:cNvPr id="5" name="Picture 4" descr="Homepage for Medicare.gov">
            <a:extLst>
              <a:ext uri="{FF2B5EF4-FFF2-40B4-BE49-F238E27FC236}">
                <a16:creationId xmlns:a16="http://schemas.microsoft.com/office/drawing/2014/main" id="{462F4F36-81F1-4BE3-9BE1-CEA0E456E3BC}"/>
              </a:ext>
            </a:extLst>
          </p:cNvPr>
          <p:cNvPicPr>
            <a:picLocks noChangeAspect="1"/>
          </p:cNvPicPr>
          <p:nvPr/>
        </p:nvPicPr>
        <p:blipFill rotWithShape="1">
          <a:blip r:embed="rId4"/>
          <a:srcRect t="-1" r="9167" b="-444"/>
          <a:stretch/>
        </p:blipFill>
        <p:spPr>
          <a:xfrm>
            <a:off x="419100" y="813948"/>
            <a:ext cx="8305800" cy="4356766"/>
          </a:xfrm>
          <a:prstGeom prst="rect">
            <a:avLst/>
          </a:prstGeom>
        </p:spPr>
      </p:pic>
    </p:spTree>
    <p:extLst>
      <p:ext uri="{BB962C8B-B14F-4D97-AF65-F5344CB8AC3E}">
        <p14:creationId xmlns:p14="http://schemas.microsoft.com/office/powerpoint/2010/main" val="10916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67103"/>
          </a:xfrm>
          <a:prstGeom prst="rect">
            <a:avLst/>
          </a:prstGeom>
        </p:spPr>
        <p:txBody>
          <a:bodyPr/>
          <a:lstStyle/>
          <a:p>
            <a:r>
              <a:rPr lang="en-US" dirty="0"/>
              <a:t>Extra Help with Medicare Prescription Drug Plan Costs </a:t>
            </a:r>
          </a:p>
        </p:txBody>
      </p:sp>
      <p:sp>
        <p:nvSpPr>
          <p:cNvPr id="4" name="Content Placeholder 3"/>
          <p:cNvSpPr>
            <a:spLocks noGrp="1"/>
          </p:cNvSpPr>
          <p:nvPr>
            <p:ph sz="quarter" idx="10"/>
          </p:nvPr>
        </p:nvSpPr>
        <p:spPr>
          <a:xfrm>
            <a:off x="134470" y="1386912"/>
            <a:ext cx="4965207" cy="4303986"/>
          </a:xfrm>
          <a:prstGeom prst="rect">
            <a:avLst/>
          </a:prstGeom>
        </p:spPr>
        <p:txBody>
          <a:bodyPr>
            <a:normAutofit/>
          </a:bodyPr>
          <a:lstStyle/>
          <a:p>
            <a:r>
              <a:rPr lang="en-US" sz="2600" dirty="0"/>
              <a:t>Medicare beneficiaries may qualify for Extra Help with Medicare prescription drug plan costs</a:t>
            </a:r>
          </a:p>
          <a:p>
            <a:pPr lvl="1"/>
            <a:r>
              <a:rPr lang="en-US" sz="2400" dirty="0"/>
              <a:t>Needs-based program for people with limited income and resources</a:t>
            </a:r>
          </a:p>
          <a:p>
            <a:pPr>
              <a:spcBef>
                <a:spcPts val="1800"/>
              </a:spcBef>
            </a:pPr>
            <a:r>
              <a:rPr lang="en-US" sz="2600" dirty="0"/>
              <a:t>Extra Help may be worth an estimated $5,000 per year</a:t>
            </a:r>
          </a:p>
          <a:p>
            <a:pPr marL="0" indent="0">
              <a:buNone/>
            </a:pPr>
            <a:endParaRPr lang="en-US" sz="2600" dirty="0"/>
          </a:p>
        </p:txBody>
      </p:sp>
      <p:pic>
        <p:nvPicPr>
          <p:cNvPr id="5" name="Picture 4" descr="&quot;  &quo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0701" y="1615731"/>
            <a:ext cx="3564279" cy="3321551"/>
          </a:xfrm>
          <a:prstGeom prst="rect">
            <a:avLst/>
          </a:prstGeom>
          <a:ln w="22225">
            <a:solidFill>
              <a:schemeClr val="tx1"/>
            </a:solidFill>
          </a:ln>
        </p:spPr>
      </p:pic>
      <p:sp>
        <p:nvSpPr>
          <p:cNvPr id="2" name="Rectangle 1"/>
          <p:cNvSpPr/>
          <p:nvPr/>
        </p:nvSpPr>
        <p:spPr>
          <a:xfrm>
            <a:off x="3179629" y="5226258"/>
            <a:ext cx="2784737" cy="461665"/>
          </a:xfrm>
          <a:prstGeom prst="rect">
            <a:avLst/>
          </a:prstGeom>
        </p:spPr>
        <p:txBody>
          <a:bodyPr wrap="none">
            <a:spAutoFit/>
          </a:bodyPr>
          <a:lstStyle/>
          <a:p>
            <a:pPr algn="ctr">
              <a:spcBef>
                <a:spcPts val="2400"/>
              </a:spcBef>
            </a:pPr>
            <a:r>
              <a:rPr lang="en-US" sz="2400" b="1" dirty="0">
                <a:solidFill>
                  <a:srgbClr val="002060"/>
                </a:solidFill>
              </a:rPr>
              <a:t>ssa.gov/</a:t>
            </a:r>
            <a:r>
              <a:rPr lang="en-US" sz="2400" b="1" dirty="0" err="1">
                <a:solidFill>
                  <a:srgbClr val="002060"/>
                </a:solidFill>
              </a:rPr>
              <a:t>extrahelp</a:t>
            </a:r>
            <a:endParaRPr lang="en-US" sz="2400" b="1" dirty="0">
              <a:solidFill>
                <a:srgbClr val="002060"/>
              </a:solidFill>
            </a:endParaRPr>
          </a:p>
        </p:txBody>
      </p:sp>
    </p:spTree>
    <p:extLst>
      <p:ext uri="{BB962C8B-B14F-4D97-AF65-F5344CB8AC3E}">
        <p14:creationId xmlns:p14="http://schemas.microsoft.com/office/powerpoint/2010/main" val="114435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hidden="1"/>
          <p:cNvSpPr>
            <a:spLocks noGrp="1"/>
          </p:cNvSpPr>
          <p:nvPr>
            <p:ph type="title"/>
          </p:nvPr>
        </p:nvSpPr>
        <p:spPr/>
        <p:txBody>
          <a:bodyPr/>
          <a:lstStyle/>
          <a:p>
            <a:r>
              <a:rPr lang="en-US" dirty="0"/>
              <a:t>Three Legged Stool</a:t>
            </a:r>
          </a:p>
        </p:txBody>
      </p:sp>
      <p:pic>
        <p:nvPicPr>
          <p:cNvPr id="20" name="Picture 19" descr="Social Security will only replace about 40% of your pre-retirement earnings. Therefore, you will need additional income sources such as pensions, savings, investments, and/or a retirement account to have a comfortable retire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604" y="494513"/>
            <a:ext cx="5645385" cy="4828450"/>
          </a:xfrm>
          <a:prstGeom prst="rect">
            <a:avLst/>
          </a:prstGeom>
        </p:spPr>
      </p:pic>
    </p:spTree>
    <p:extLst>
      <p:ext uri="{BB962C8B-B14F-4D97-AF65-F5344CB8AC3E}">
        <p14:creationId xmlns:p14="http://schemas.microsoft.com/office/powerpoint/2010/main" val="179179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83130"/>
            <a:ext cx="9144000" cy="721845"/>
          </a:xfrm>
        </p:spPr>
        <p:txBody>
          <a:bodyPr/>
          <a:lstStyle/>
          <a:p>
            <a:r>
              <a:rPr lang="en-US"/>
              <a:t>Follow Us on Social Media!</a:t>
            </a:r>
          </a:p>
        </p:txBody>
      </p:sp>
      <p:pic>
        <p:nvPicPr>
          <p:cNvPr id="11" name="Picture 10" descr="Facebook&#1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2302" y="1912220"/>
            <a:ext cx="1280160" cy="1280160"/>
          </a:xfrm>
          <a:prstGeom prst="rect">
            <a:avLst/>
          </a:prstGeom>
        </p:spPr>
      </p:pic>
      <p:pic>
        <p:nvPicPr>
          <p:cNvPr id="3" name="Picture 2" descr="Twitter&#10;">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3964" y="1912220"/>
            <a:ext cx="1280160" cy="1280160"/>
          </a:xfrm>
          <a:prstGeom prst="rect">
            <a:avLst/>
          </a:prstGeom>
        </p:spPr>
      </p:pic>
      <p:pic>
        <p:nvPicPr>
          <p:cNvPr id="12" name="Picture 11" descr="Instagram&#10;">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6940" y="3512420"/>
            <a:ext cx="1280160" cy="1280160"/>
          </a:xfrm>
          <a:prstGeom prst="rect">
            <a:avLst/>
          </a:prstGeom>
        </p:spPr>
      </p:pic>
      <p:pic>
        <p:nvPicPr>
          <p:cNvPr id="13" name="Picture 12" descr="LinkedIn&#10;">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44803" y="3512420"/>
            <a:ext cx="1280160" cy="1280160"/>
          </a:xfrm>
          <a:prstGeom prst="rect">
            <a:avLst/>
          </a:prstGeom>
        </p:spPr>
      </p:pic>
      <p:pic>
        <p:nvPicPr>
          <p:cNvPr id="10" name="Picture 9" descr="YouTube&#10;">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92665" y="3512420"/>
            <a:ext cx="1280160" cy="1280160"/>
          </a:xfrm>
          <a:prstGeom prst="rect">
            <a:avLst/>
          </a:prstGeom>
        </p:spPr>
      </p:pic>
      <p:sp>
        <p:nvSpPr>
          <p:cNvPr id="5" name="Content Placeholder 4"/>
          <p:cNvSpPr>
            <a:spLocks noGrp="1"/>
          </p:cNvSpPr>
          <p:nvPr>
            <p:ph sz="quarter" idx="10"/>
          </p:nvPr>
        </p:nvSpPr>
        <p:spPr>
          <a:xfrm>
            <a:off x="0" y="5065714"/>
            <a:ext cx="9144000" cy="715962"/>
          </a:xfrm>
        </p:spPr>
        <p:txBody>
          <a:bodyPr/>
          <a:lstStyle/>
          <a:p>
            <a:pPr marL="0" lvl="0" indent="0" algn="ctr">
              <a:spcBef>
                <a:spcPts val="0"/>
              </a:spcBef>
              <a:buNone/>
            </a:pPr>
            <a:r>
              <a:rPr lang="en-US" sz="4000">
                <a:solidFill>
                  <a:srgbClr val="003366"/>
                </a:solidFill>
              </a:rPr>
              <a:t>@</a:t>
            </a:r>
            <a:r>
              <a:rPr lang="en-US" sz="4000" err="1">
                <a:solidFill>
                  <a:srgbClr val="003366"/>
                </a:solidFill>
              </a:rPr>
              <a:t>SocialSecurity</a:t>
            </a:r>
            <a:endParaRPr lang="en-US" sz="4000">
              <a:solidFill>
                <a:srgbClr val="003366"/>
              </a:solidFill>
            </a:endParaRPr>
          </a:p>
        </p:txBody>
      </p:sp>
    </p:spTree>
    <p:extLst>
      <p:ext uri="{BB962C8B-B14F-4D97-AF65-F5344CB8AC3E}">
        <p14:creationId xmlns:p14="http://schemas.microsoft.com/office/powerpoint/2010/main" val="297688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9" y="0"/>
            <a:ext cx="9144000" cy="5852160"/>
          </a:xfrm>
          <a:prstGeom prst="rect">
            <a:avLst/>
          </a:prstGeom>
        </p:spPr>
      </p:pic>
      <p:sp>
        <p:nvSpPr>
          <p:cNvPr id="39938" name="TextBox 1"/>
          <p:cNvSpPr txBox="1">
            <a:spLocks noChangeArrowheads="1"/>
          </p:cNvSpPr>
          <p:nvPr/>
        </p:nvSpPr>
        <p:spPr bwMode="auto">
          <a:xfrm>
            <a:off x="18143" y="381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None/>
            </a:pPr>
            <a:r>
              <a:rPr lang="en-US" sz="4000" b="1" dirty="0">
                <a:latin typeface="+mn-lt"/>
              </a:rPr>
              <a:t>Q&amp;A session</a:t>
            </a:r>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3756"/>
            <a:ext cx="9144000" cy="729465"/>
          </a:xfrm>
        </p:spPr>
        <p:txBody>
          <a:bodyPr/>
          <a:lstStyle/>
          <a:p>
            <a:r>
              <a:rPr lang="en-US" dirty="0"/>
              <a:t>What is FICA?</a:t>
            </a:r>
          </a:p>
        </p:txBody>
      </p:sp>
      <p:sp>
        <p:nvSpPr>
          <p:cNvPr id="4" name="Content Placeholder 2"/>
          <p:cNvSpPr txBox="1">
            <a:spLocks/>
          </p:cNvSpPr>
          <p:nvPr/>
        </p:nvSpPr>
        <p:spPr>
          <a:xfrm>
            <a:off x="309196" y="1623218"/>
            <a:ext cx="8525608" cy="3763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Stands for Federal Insurance Contributions Act</a:t>
            </a:r>
          </a:p>
          <a:p>
            <a:pPr lvl="1"/>
            <a:r>
              <a:rPr lang="en-US" sz="2400" dirty="0">
                <a:solidFill>
                  <a:srgbClr val="002060"/>
                </a:solidFill>
              </a:rPr>
              <a:t>May show on paycheck as OASDI or Social Security </a:t>
            </a:r>
          </a:p>
          <a:p>
            <a:r>
              <a:rPr lang="en-US" sz="2400" dirty="0"/>
              <a:t>Federal payroll tax deducted from workers’ paychecks, matched by employer, and reported by employer to IRS  </a:t>
            </a:r>
          </a:p>
          <a:p>
            <a:r>
              <a:rPr lang="en-US" sz="2400" dirty="0"/>
              <a:t>Total FICA tax = 15.3% of gross wages. You and your employer each pay 7.65% </a:t>
            </a:r>
          </a:p>
          <a:p>
            <a:pPr lvl="1"/>
            <a:r>
              <a:rPr lang="en-US" sz="2400" dirty="0"/>
              <a:t>6.2% for Social Security </a:t>
            </a:r>
          </a:p>
          <a:p>
            <a:pPr lvl="1"/>
            <a:r>
              <a:rPr lang="en-US" sz="2400" dirty="0"/>
              <a:t>1.45% for Medicare</a:t>
            </a:r>
          </a:p>
          <a:p>
            <a:r>
              <a:rPr lang="en-US" sz="2400" dirty="0"/>
              <a:t>FICA taxes help fund Social Security retirement, disability, survivor benefits and Medicare health insurance </a:t>
            </a:r>
          </a:p>
        </p:txBody>
      </p:sp>
    </p:spTree>
    <p:extLst>
      <p:ext uri="{BB962C8B-B14F-4D97-AF65-F5344CB8AC3E}">
        <p14:creationId xmlns:p14="http://schemas.microsoft.com/office/powerpoint/2010/main" val="1555779056"/>
      </p:ext>
    </p:extLst>
  </p:cSld>
  <p:clrMapOvr>
    <a:masterClrMapping/>
  </p:clrMapOvr>
  <mc:AlternateContent xmlns:mc="http://schemas.openxmlformats.org/markup-compatibility/2006" xmlns:p14="http://schemas.microsoft.com/office/powerpoint/2010/main">
    <mc:Choice Requires="p14">
      <p:transition spd="med" p14:dur="700" advTm="42020">
        <p:fade/>
      </p:transition>
    </mc:Choice>
    <mc:Fallback xmlns="">
      <p:transition spd="med" advTm="4202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9389"/>
            <a:ext cx="9144000" cy="622136"/>
          </a:xfrm>
        </p:spPr>
        <p:txBody>
          <a:bodyPr/>
          <a:lstStyle/>
          <a:p>
            <a:pPr lvl="0"/>
            <a:r>
              <a:rPr lang="en-US" altLang="en-US" sz="3400">
                <a:solidFill>
                  <a:srgbClr val="002060"/>
                </a:solidFill>
                <a:latin typeface="Times New Roman" panose="02020603050405020304" pitchFamily="18" charset="0"/>
              </a:rPr>
              <a:t>How Do You Qualify for Retirement Benefits?</a:t>
            </a:r>
            <a:endParaRPr lang="en-US" sz="3400"/>
          </a:p>
        </p:txBody>
      </p:sp>
      <p:sp>
        <p:nvSpPr>
          <p:cNvPr id="3" name="Content Placeholder 2"/>
          <p:cNvSpPr>
            <a:spLocks noGrp="1"/>
          </p:cNvSpPr>
          <p:nvPr>
            <p:ph sz="quarter" idx="10"/>
          </p:nvPr>
        </p:nvSpPr>
        <p:spPr>
          <a:xfrm>
            <a:off x="581891" y="1731525"/>
            <a:ext cx="8229600" cy="3017769"/>
          </a:xfrm>
        </p:spPr>
        <p:txBody>
          <a:bodyPr/>
          <a:lstStyle/>
          <a:p>
            <a:pPr>
              <a:spcBef>
                <a:spcPts val="1200"/>
              </a:spcBef>
              <a:buClr>
                <a:srgbClr val="002060"/>
              </a:buClr>
              <a:defRPr/>
            </a:pPr>
            <a:r>
              <a:rPr lang="en-US" altLang="en-US" sz="2700">
                <a:solidFill>
                  <a:srgbClr val="002060"/>
                </a:solidFill>
              </a:rPr>
              <a:t>By earning “credits” when you work and pay Social Security taxes</a:t>
            </a:r>
          </a:p>
          <a:p>
            <a:pPr>
              <a:spcBef>
                <a:spcPts val="1200"/>
              </a:spcBef>
              <a:buClr>
                <a:srgbClr val="002060"/>
              </a:buClr>
              <a:defRPr/>
            </a:pPr>
            <a:r>
              <a:rPr lang="en-US" altLang="en-US" sz="2700">
                <a:solidFill>
                  <a:srgbClr val="002060"/>
                </a:solidFill>
              </a:rPr>
              <a:t>You need 40 credits (10 years of work) and you must be 62 or older</a:t>
            </a:r>
          </a:p>
          <a:p>
            <a:pPr>
              <a:spcBef>
                <a:spcPts val="1200"/>
              </a:spcBef>
              <a:buClr>
                <a:srgbClr val="002060"/>
              </a:buClr>
              <a:defRPr/>
            </a:pPr>
            <a:r>
              <a:rPr lang="en-US" altLang="en-US" sz="2700">
                <a:solidFill>
                  <a:srgbClr val="002060"/>
                </a:solidFill>
              </a:rPr>
              <a:t>Each $1,640 in earnings gives you one credit</a:t>
            </a:r>
          </a:p>
          <a:p>
            <a:pPr>
              <a:spcBef>
                <a:spcPts val="1200"/>
              </a:spcBef>
              <a:buClr>
                <a:srgbClr val="002060"/>
              </a:buClr>
              <a:defRPr/>
            </a:pPr>
            <a:r>
              <a:rPr lang="en-US" altLang="en-US" sz="2700">
                <a:solidFill>
                  <a:srgbClr val="002060"/>
                </a:solidFill>
              </a:rPr>
              <a:t>You can earn a maximum of 4 credits per year</a:t>
            </a:r>
          </a:p>
        </p:txBody>
      </p:sp>
      <p:sp>
        <p:nvSpPr>
          <p:cNvPr id="4" name="Rectangle 3"/>
          <p:cNvSpPr/>
          <p:nvPr/>
        </p:nvSpPr>
        <p:spPr>
          <a:xfrm>
            <a:off x="0" y="4749294"/>
            <a:ext cx="9137275" cy="430887"/>
          </a:xfrm>
          <a:prstGeom prst="rect">
            <a:avLst/>
          </a:prstGeom>
        </p:spPr>
        <p:txBody>
          <a:bodyPr wrap="square">
            <a:spAutoFit/>
          </a:bodyPr>
          <a:lstStyle/>
          <a:p>
            <a:pPr algn="ctr">
              <a:spcBef>
                <a:spcPts val="1200"/>
              </a:spcBef>
              <a:buClr>
                <a:srgbClr val="002060"/>
              </a:buClr>
              <a:defRPr/>
            </a:pPr>
            <a:r>
              <a:rPr lang="en-US" altLang="en-US" sz="2200" b="1" i="1">
                <a:solidFill>
                  <a:srgbClr val="002060"/>
                </a:solidFill>
              </a:rPr>
              <a:t>Note: To earn 4 credits in 2023, you must earn at least $6,560.  </a:t>
            </a:r>
          </a:p>
        </p:txBody>
      </p:sp>
      <p:sp>
        <p:nvSpPr>
          <p:cNvPr id="5" name="Rectangle 4"/>
          <p:cNvSpPr/>
          <p:nvPr/>
        </p:nvSpPr>
        <p:spPr>
          <a:xfrm>
            <a:off x="0" y="5295266"/>
            <a:ext cx="9144000" cy="461665"/>
          </a:xfrm>
          <a:prstGeom prst="rect">
            <a:avLst/>
          </a:prstGeom>
        </p:spPr>
        <p:txBody>
          <a:bodyPr wrap="square">
            <a:spAutoFit/>
          </a:bodyPr>
          <a:lstStyle/>
          <a:p>
            <a:pPr algn="ctr"/>
            <a:r>
              <a:rPr lang="en-US" sz="2400" b="1" dirty="0">
                <a:solidFill>
                  <a:schemeClr val="tx1">
                    <a:lumMod val="75000"/>
                  </a:schemeClr>
                </a:solidFill>
                <a:hlinkClick r:id="rId3"/>
              </a:rPr>
              <a:t>ssa.gov/planners/credits.html</a:t>
            </a:r>
            <a:endParaRPr lang="en-US" sz="2400" b="1" dirty="0">
              <a:solidFill>
                <a:schemeClr val="tx1">
                  <a:lumMod val="75000"/>
                </a:schemeClr>
              </a:solidFill>
            </a:endParaRPr>
          </a:p>
        </p:txBody>
      </p:sp>
    </p:spTree>
    <p:extLst>
      <p:ext uri="{BB962C8B-B14F-4D97-AF65-F5344CB8AC3E}">
        <p14:creationId xmlns:p14="http://schemas.microsoft.com/office/powerpoint/2010/main" val="22829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2260209" y="1059375"/>
            <a:ext cx="5262563"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457200" algn="l"/>
                <a:tab pos="2578100" algn="l"/>
              </a:tabLst>
              <a:defRPr sz="2400" b="1">
                <a:solidFill>
                  <a:srgbClr val="DDDDDD"/>
                </a:solidFill>
                <a:latin typeface="Times New Roman" panose="02020603050405020304" pitchFamily="18" charset="0"/>
              </a:defRPr>
            </a:lvl1pPr>
            <a:lvl2pPr marL="742950" indent="-285750">
              <a:tabLst>
                <a:tab pos="457200" algn="l"/>
                <a:tab pos="2578100" algn="l"/>
              </a:tabLst>
              <a:defRPr sz="2400" b="1">
                <a:solidFill>
                  <a:srgbClr val="DDDDDD"/>
                </a:solidFill>
                <a:latin typeface="Times New Roman" panose="02020603050405020304" pitchFamily="18" charset="0"/>
              </a:defRPr>
            </a:lvl2pPr>
            <a:lvl3pPr marL="1143000" indent="-228600">
              <a:tabLst>
                <a:tab pos="457200" algn="l"/>
                <a:tab pos="2578100" algn="l"/>
              </a:tabLst>
              <a:defRPr sz="2400" b="1">
                <a:solidFill>
                  <a:srgbClr val="DDDDDD"/>
                </a:solidFill>
                <a:latin typeface="Times New Roman" panose="02020603050405020304" pitchFamily="18" charset="0"/>
              </a:defRPr>
            </a:lvl3pPr>
            <a:lvl4pPr marL="1600200" indent="-228600">
              <a:tabLst>
                <a:tab pos="457200" algn="l"/>
                <a:tab pos="2578100" algn="l"/>
              </a:tabLst>
              <a:defRPr sz="2400" b="1">
                <a:solidFill>
                  <a:srgbClr val="DDDDDD"/>
                </a:solidFill>
                <a:latin typeface="Times New Roman" panose="02020603050405020304" pitchFamily="18" charset="0"/>
              </a:defRPr>
            </a:lvl4pPr>
            <a:lvl5pPr marL="2057400" indent="-228600">
              <a:tabLst>
                <a:tab pos="457200" algn="l"/>
                <a:tab pos="2578100"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9pPr>
          </a:lstStyle>
          <a:p>
            <a:pPr eaLnBrk="1" hangingPunct="1"/>
            <a:r>
              <a:rPr lang="en-US" altLang="en-US" sz="2000" dirty="0">
                <a:solidFill>
                  <a:schemeClr val="bg1"/>
                </a:solidFill>
              </a:rPr>
              <a:t>	</a:t>
            </a:r>
            <a:r>
              <a:rPr lang="en-US" altLang="en-US" sz="2000" dirty="0">
                <a:solidFill>
                  <a:srgbClr val="002060"/>
                </a:solidFill>
              </a:rPr>
              <a:t>Year of Birth	Full Retirement Age</a:t>
            </a:r>
          </a:p>
          <a:p>
            <a:pPr eaLnBrk="1" hangingPunct="1">
              <a:spcBef>
                <a:spcPct val="100000"/>
              </a:spcBef>
            </a:pPr>
            <a:r>
              <a:rPr lang="en-US" altLang="en-US" sz="1800" dirty="0">
                <a:solidFill>
                  <a:srgbClr val="002060"/>
                </a:solidFill>
              </a:rPr>
              <a:t>	</a:t>
            </a:r>
            <a:r>
              <a:rPr lang="en-US" altLang="en-US" sz="1600" dirty="0">
                <a:solidFill>
                  <a:srgbClr val="002060"/>
                </a:solidFill>
              </a:rPr>
              <a:t>1937 or earlier	65</a:t>
            </a:r>
          </a:p>
          <a:p>
            <a:pPr eaLnBrk="1" hangingPunct="1">
              <a:spcBef>
                <a:spcPct val="20000"/>
              </a:spcBef>
            </a:pPr>
            <a:r>
              <a:rPr lang="en-US" altLang="en-US" sz="1600" dirty="0">
                <a:solidFill>
                  <a:srgbClr val="002060"/>
                </a:solidFill>
              </a:rPr>
              <a:t>	1938	65 &amp; 2 months</a:t>
            </a:r>
          </a:p>
          <a:p>
            <a:pPr eaLnBrk="1" hangingPunct="1">
              <a:spcBef>
                <a:spcPct val="20000"/>
              </a:spcBef>
            </a:pPr>
            <a:r>
              <a:rPr lang="en-US" altLang="en-US" sz="1600" dirty="0">
                <a:solidFill>
                  <a:srgbClr val="002060"/>
                </a:solidFill>
              </a:rPr>
              <a:t>	1939	65 &amp; 4 months</a:t>
            </a:r>
          </a:p>
          <a:p>
            <a:pPr eaLnBrk="1" hangingPunct="1">
              <a:spcBef>
                <a:spcPct val="20000"/>
              </a:spcBef>
            </a:pPr>
            <a:r>
              <a:rPr lang="en-US" altLang="en-US" sz="1600" dirty="0">
                <a:solidFill>
                  <a:srgbClr val="002060"/>
                </a:solidFill>
              </a:rPr>
              <a:t>	1940	65 &amp; 6 months</a:t>
            </a:r>
          </a:p>
          <a:p>
            <a:pPr eaLnBrk="1" hangingPunct="1">
              <a:spcBef>
                <a:spcPct val="20000"/>
              </a:spcBef>
            </a:pPr>
            <a:r>
              <a:rPr lang="en-US" altLang="en-US" sz="1600" dirty="0">
                <a:solidFill>
                  <a:srgbClr val="002060"/>
                </a:solidFill>
              </a:rPr>
              <a:t>	1941	65 &amp; 8 months</a:t>
            </a:r>
          </a:p>
          <a:p>
            <a:pPr eaLnBrk="1" hangingPunct="1">
              <a:spcBef>
                <a:spcPct val="20000"/>
              </a:spcBef>
            </a:pPr>
            <a:r>
              <a:rPr lang="en-US" altLang="en-US" sz="1600" dirty="0">
                <a:solidFill>
                  <a:srgbClr val="002060"/>
                </a:solidFill>
              </a:rPr>
              <a:t>	1942	65 &amp; 10 months</a:t>
            </a:r>
          </a:p>
          <a:p>
            <a:pPr eaLnBrk="1" hangingPunct="1">
              <a:spcBef>
                <a:spcPct val="20000"/>
              </a:spcBef>
            </a:pPr>
            <a:r>
              <a:rPr lang="en-US" altLang="en-US" sz="1600" dirty="0">
                <a:solidFill>
                  <a:srgbClr val="002060"/>
                </a:solidFill>
              </a:rPr>
              <a:t>	1943 – 1954	66</a:t>
            </a:r>
          </a:p>
          <a:p>
            <a:pPr eaLnBrk="1" hangingPunct="1">
              <a:spcBef>
                <a:spcPct val="20000"/>
              </a:spcBef>
            </a:pPr>
            <a:r>
              <a:rPr lang="en-US" altLang="en-US" sz="1600" dirty="0">
                <a:solidFill>
                  <a:srgbClr val="002060"/>
                </a:solidFill>
              </a:rPr>
              <a:t>	1955	66 &amp; 2 months</a:t>
            </a:r>
          </a:p>
          <a:p>
            <a:pPr eaLnBrk="1" hangingPunct="1">
              <a:spcBef>
                <a:spcPct val="20000"/>
              </a:spcBef>
            </a:pPr>
            <a:r>
              <a:rPr lang="en-US" altLang="en-US" sz="1600" dirty="0">
                <a:solidFill>
                  <a:srgbClr val="002060"/>
                </a:solidFill>
              </a:rPr>
              <a:t>	1956	66 &amp; 4 months</a:t>
            </a:r>
          </a:p>
          <a:p>
            <a:pPr eaLnBrk="1" hangingPunct="1">
              <a:spcBef>
                <a:spcPct val="20000"/>
              </a:spcBef>
            </a:pPr>
            <a:r>
              <a:rPr lang="en-US" altLang="en-US" sz="1600" dirty="0">
                <a:solidFill>
                  <a:srgbClr val="002060"/>
                </a:solidFill>
              </a:rPr>
              <a:t>	1957	66 &amp; 6 months</a:t>
            </a:r>
          </a:p>
          <a:p>
            <a:pPr eaLnBrk="1" hangingPunct="1">
              <a:spcBef>
                <a:spcPct val="20000"/>
              </a:spcBef>
            </a:pPr>
            <a:r>
              <a:rPr lang="en-US" altLang="en-US" sz="1600" dirty="0">
                <a:solidFill>
                  <a:srgbClr val="002060"/>
                </a:solidFill>
              </a:rPr>
              <a:t>	1958	66 &amp; 8 months</a:t>
            </a:r>
          </a:p>
          <a:p>
            <a:pPr eaLnBrk="1" hangingPunct="1">
              <a:spcBef>
                <a:spcPct val="20000"/>
              </a:spcBef>
            </a:pPr>
            <a:r>
              <a:rPr lang="en-US" altLang="en-US" sz="1600" dirty="0">
                <a:solidFill>
                  <a:srgbClr val="002060"/>
                </a:solidFill>
              </a:rPr>
              <a:t>	1959	66 &amp; 10 months</a:t>
            </a:r>
          </a:p>
          <a:p>
            <a:pPr eaLnBrk="1" hangingPunct="1">
              <a:spcBef>
                <a:spcPct val="20000"/>
              </a:spcBef>
            </a:pPr>
            <a:r>
              <a:rPr lang="en-US" altLang="en-US" sz="1600" dirty="0">
                <a:solidFill>
                  <a:srgbClr val="002060"/>
                </a:solidFill>
              </a:rPr>
              <a:t>	1960 or later	67</a:t>
            </a:r>
          </a:p>
        </p:txBody>
      </p:sp>
    </p:spTree>
    <p:extLst>
      <p:ext uri="{BB962C8B-B14F-4D97-AF65-F5344CB8AC3E}">
        <p14:creationId xmlns:p14="http://schemas.microsoft.com/office/powerpoint/2010/main" val="200906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6320"/>
          </a:xfrm>
        </p:spPr>
        <p:txBody>
          <a:bodyPr/>
          <a:lstStyle/>
          <a:p>
            <a:r>
              <a:rPr lang="en-US" sz="3600" dirty="0">
                <a:latin typeface="Times New Roman" panose="02020603050405020304" pitchFamily="18" charset="0"/>
                <a:cs typeface="Times New Roman" panose="02020603050405020304" pitchFamily="18" charset="0"/>
              </a:rPr>
              <a:t>What Is the Best Age to Start Receiving Social Security Retirement Benefits</a:t>
            </a:r>
            <a:r>
              <a:rPr lang="en-US" altLang="en-US" sz="3600" dirty="0">
                <a:solidFill>
                  <a:srgbClr val="002060"/>
                </a:solidFill>
                <a:latin typeface="Times New Roman" panose="02020603050405020304" pitchFamily="18" charset="0"/>
                <a:cs typeface="Times New Roman" panose="02020603050405020304" pitchFamily="18" charset="0"/>
              </a:rPr>
              <a:t>?</a:t>
            </a:r>
          </a:p>
        </p:txBody>
      </p:sp>
      <p:pic>
        <p:nvPicPr>
          <p:cNvPr id="8" name="Content Placeholder 7" descr="Monthly Benefit Amounts Differ Based on the Age You Decide to Start Receiving Benefits. &#10;You can start your retirement benefit at any point from age 62 up until age 70, and your benefit will be higher the longer you delay starting it.  This example assumes a benefit of $1,000 at a full retirement age of 66 and 6 months. If you retire at age 62 the benefit amount would be $725, at age 65 $833, at full retirement age 66 years and 6 months $1000, and at age 70 $1,200."/>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896302" y="1306353"/>
            <a:ext cx="7211378" cy="4031652"/>
          </a:xfrm>
          <a:prstGeom prst="rect">
            <a:avLst/>
          </a:prstGeom>
        </p:spPr>
      </p:pic>
      <p:sp>
        <p:nvSpPr>
          <p:cNvPr id="6" name="Content Placeholder 5"/>
          <p:cNvSpPr>
            <a:spLocks noGrp="1"/>
          </p:cNvSpPr>
          <p:nvPr>
            <p:ph sz="quarter" idx="11"/>
          </p:nvPr>
        </p:nvSpPr>
        <p:spPr>
          <a:xfrm>
            <a:off x="0" y="5410200"/>
            <a:ext cx="9144000" cy="335280"/>
          </a:xfrm>
        </p:spPr>
        <p:txBody>
          <a:bodyPr/>
          <a:lstStyle/>
          <a:p>
            <a:pPr marL="0" lvl="0" indent="0" algn="ctr">
              <a:spcBef>
                <a:spcPct val="0"/>
              </a:spcBef>
              <a:buNone/>
              <a:defRPr/>
            </a:pPr>
            <a:r>
              <a:rPr lang="en-US" altLang="en-US" sz="1800" i="1" dirty="0">
                <a:solidFill>
                  <a:srgbClr val="002060"/>
                </a:solidFill>
              </a:rPr>
              <a:t>Note: This example assumes a benefit of $1,000 at a full retirement age of 66</a:t>
            </a:r>
          </a:p>
          <a:p>
            <a:endParaRPr lang="en-US" dirty="0"/>
          </a:p>
        </p:txBody>
      </p:sp>
    </p:spTree>
    <p:extLst>
      <p:ext uri="{BB962C8B-B14F-4D97-AF65-F5344CB8AC3E}">
        <p14:creationId xmlns:p14="http://schemas.microsoft.com/office/powerpoint/2010/main" val="25925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93683"/>
          </a:xfrm>
        </p:spPr>
        <p:txBody>
          <a:bodyPr/>
          <a:lstStyle/>
          <a:p>
            <a:r>
              <a:rPr lang="en-US"/>
              <a:t>Working While Receiving Benefits</a:t>
            </a:r>
          </a:p>
        </p:txBody>
      </p:sp>
      <p:graphicFrame>
        <p:nvGraphicFramePr>
          <p:cNvPr id="6" name="Table 5" descr="If you’re younger than full retirement age, there is a limit to how much you can earn and still receive full Social Security benefits. If you’re younger than full retirement age, we must deduct $1 from your benefits for each $2 you earn above the annual limit. For 2020, that limit is $18,240.&#10;&#10;If you reach full retirement age during 2020, we must deduct $1 from your benefits for each $3 you earn above $48,600 until the month you reach full retirement age.&#10;&#10;Starting with the month you reach full retirement age, there is no limit on how much you can earn and still receive all of your Social Security benefits." title="Chart explaining Working WHile receiving Benefits"/>
          <p:cNvGraphicFramePr>
            <a:graphicFrameLocks noGrp="1"/>
          </p:cNvGraphicFramePr>
          <p:nvPr/>
        </p:nvGraphicFramePr>
        <p:xfrm>
          <a:off x="152400" y="851336"/>
          <a:ext cx="8861237" cy="3947036"/>
        </p:xfrm>
        <a:graphic>
          <a:graphicData uri="http://schemas.openxmlformats.org/drawingml/2006/table">
            <a:tbl>
              <a:tblPr firstRow="1" bandRow="1">
                <a:tableStyleId>{69CF1AB2-1976-4502-BF36-3FF5EA218861}</a:tableStyleId>
              </a:tblPr>
              <a:tblGrid>
                <a:gridCol w="2819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98637">
                  <a:extLst>
                    <a:ext uri="{9D8B030D-6E8A-4147-A177-3AD203B41FA5}">
                      <a16:colId xmlns:a16="http://schemas.microsoft.com/office/drawing/2014/main" val="20002"/>
                    </a:ext>
                  </a:extLst>
                </a:gridCol>
              </a:tblGrid>
              <a:tr h="746576">
                <a:tc>
                  <a:txBody>
                    <a:bodyPr/>
                    <a:lstStyle/>
                    <a:p>
                      <a:pPr algn="ctr"/>
                      <a:r>
                        <a:rPr lang="en-US" sz="2000">
                          <a:solidFill>
                            <a:schemeClr val="bg1"/>
                          </a:solidFill>
                        </a:rPr>
                        <a:t>If you are</a:t>
                      </a:r>
                    </a:p>
                  </a:txBody>
                  <a:tcPr marT="45730" marB="45730" anchor="ctr">
                    <a:solidFill>
                      <a:srgbClr val="007D7D"/>
                    </a:solidFill>
                  </a:tcPr>
                </a:tc>
                <a:tc>
                  <a:txBody>
                    <a:bodyPr/>
                    <a:lstStyle/>
                    <a:p>
                      <a:pPr algn="ctr"/>
                      <a:r>
                        <a:rPr lang="en-US" sz="2000">
                          <a:solidFill>
                            <a:schemeClr val="bg1"/>
                          </a:solidFill>
                        </a:rPr>
                        <a:t>You can</a:t>
                      </a:r>
                      <a:r>
                        <a:rPr lang="en-US" sz="2000" baseline="0">
                          <a:solidFill>
                            <a:schemeClr val="bg1"/>
                          </a:solidFill>
                        </a:rPr>
                        <a:t> make up to</a:t>
                      </a:r>
                      <a:endParaRPr lang="en-US" sz="2000">
                        <a:solidFill>
                          <a:schemeClr val="bg1"/>
                        </a:solidFill>
                      </a:endParaRPr>
                    </a:p>
                  </a:txBody>
                  <a:tcPr marT="45730" marB="45730" anchor="ctr">
                    <a:solidFill>
                      <a:srgbClr val="007D7D"/>
                    </a:solidFill>
                  </a:tcPr>
                </a:tc>
                <a:tc>
                  <a:txBody>
                    <a:bodyPr/>
                    <a:lstStyle/>
                    <a:p>
                      <a:pPr algn="ctr"/>
                      <a:r>
                        <a:rPr lang="en-US" sz="2000">
                          <a:solidFill>
                            <a:schemeClr val="bg1"/>
                          </a:solidFill>
                        </a:rPr>
                        <a:t>If you</a:t>
                      </a:r>
                      <a:r>
                        <a:rPr lang="en-US" sz="2000" baseline="0">
                          <a:solidFill>
                            <a:schemeClr val="bg1"/>
                          </a:solidFill>
                        </a:rPr>
                        <a:t> earn more, some benefits will be withheld</a:t>
                      </a:r>
                      <a:endParaRPr lang="en-US" sz="2000">
                        <a:solidFill>
                          <a:schemeClr val="bg1"/>
                        </a:solidFill>
                      </a:endParaRPr>
                    </a:p>
                  </a:txBody>
                  <a:tcPr marT="45730" marB="45730" anchor="ctr">
                    <a:solidFill>
                      <a:srgbClr val="007D7D"/>
                    </a:solidFill>
                  </a:tcPr>
                </a:tc>
                <a:extLst>
                  <a:ext uri="{0D108BD9-81ED-4DB2-BD59-A6C34878D82A}">
                    <a16:rowId xmlns:a16="http://schemas.microsoft.com/office/drawing/2014/main" val="10000"/>
                  </a:ext>
                </a:extLst>
              </a:tr>
              <a:tr h="746693">
                <a:tc>
                  <a:txBody>
                    <a:bodyPr/>
                    <a:lstStyle/>
                    <a:p>
                      <a:r>
                        <a:rPr lang="en-US" sz="2400"/>
                        <a:t>Under Full Retirement Age</a:t>
                      </a:r>
                    </a:p>
                  </a:txBody>
                  <a:tcPr marT="45730" marB="45730"/>
                </a:tc>
                <a:tc>
                  <a:txBody>
                    <a:bodyPr/>
                    <a:lstStyle/>
                    <a:p>
                      <a:r>
                        <a:rPr lang="en-US" sz="2400" dirty="0"/>
                        <a:t>$21,240/yr. </a:t>
                      </a:r>
                    </a:p>
                  </a:txBody>
                  <a:tcPr marT="45730" marB="45730"/>
                </a:tc>
                <a:tc>
                  <a:txBody>
                    <a:bodyPr/>
                    <a:lstStyle/>
                    <a:p>
                      <a:r>
                        <a:rPr lang="en-US" sz="2400"/>
                        <a:t>$1 for every $2</a:t>
                      </a:r>
                    </a:p>
                  </a:txBody>
                  <a:tcPr marT="45730" marB="45730"/>
                </a:tc>
                <a:extLst>
                  <a:ext uri="{0D108BD9-81ED-4DB2-BD59-A6C34878D82A}">
                    <a16:rowId xmlns:a16="http://schemas.microsoft.com/office/drawing/2014/main" val="10001"/>
                  </a:ext>
                </a:extLst>
              </a:tr>
              <a:tr h="1005896">
                <a:tc>
                  <a:txBody>
                    <a:bodyPr/>
                    <a:lstStyle/>
                    <a:p>
                      <a:r>
                        <a:rPr lang="en-US" sz="2400"/>
                        <a:t>The Year Full Retirement Age is Reached</a:t>
                      </a:r>
                    </a:p>
                  </a:txBody>
                  <a:tcPr marT="45730" marB="45730"/>
                </a:tc>
                <a:tc>
                  <a:txBody>
                    <a:bodyPr/>
                    <a:lstStyle/>
                    <a:p>
                      <a:r>
                        <a:rPr lang="en-US" sz="2400"/>
                        <a:t>$56,520/yr. </a:t>
                      </a:r>
                      <a:br>
                        <a:rPr lang="en-US" sz="2400"/>
                      </a:br>
                      <a:r>
                        <a:rPr lang="en-US" sz="2400"/>
                        <a:t>before month of full</a:t>
                      </a:r>
                      <a:r>
                        <a:rPr lang="en-US" sz="2400" baseline="0"/>
                        <a:t> retirement age</a:t>
                      </a:r>
                      <a:endParaRPr lang="en-US" sz="2400"/>
                    </a:p>
                  </a:txBody>
                  <a:tcPr marT="45730" marB="45730"/>
                </a:tc>
                <a:tc>
                  <a:txBody>
                    <a:bodyPr/>
                    <a:lstStyle/>
                    <a:p>
                      <a:r>
                        <a:rPr lang="en-US" sz="2400"/>
                        <a:t>$1 for every $3</a:t>
                      </a:r>
                    </a:p>
                  </a:txBody>
                  <a:tcPr marT="45730" marB="45730"/>
                </a:tc>
                <a:extLst>
                  <a:ext uri="{0D108BD9-81ED-4DB2-BD59-A6C34878D82A}">
                    <a16:rowId xmlns:a16="http://schemas.microsoft.com/office/drawing/2014/main" val="10002"/>
                  </a:ext>
                </a:extLst>
              </a:tr>
              <a:tr h="967935">
                <a:tc>
                  <a:txBody>
                    <a:bodyPr/>
                    <a:lstStyle/>
                    <a:p>
                      <a:r>
                        <a:rPr lang="en-US" sz="2400"/>
                        <a:t>Month of Full Retirement Age </a:t>
                      </a:r>
                      <a:br>
                        <a:rPr lang="en-US" sz="2400"/>
                      </a:br>
                      <a:r>
                        <a:rPr lang="en-US" sz="2400"/>
                        <a:t>and Above</a:t>
                      </a:r>
                    </a:p>
                  </a:txBody>
                  <a:tcPr marT="45730" marB="45730"/>
                </a:tc>
                <a:tc>
                  <a:txBody>
                    <a:bodyPr/>
                    <a:lstStyle/>
                    <a:p>
                      <a:r>
                        <a:rPr lang="en-US" sz="2400"/>
                        <a:t>No Limit</a:t>
                      </a:r>
                    </a:p>
                    <a:p>
                      <a:endParaRPr lang="en-US" sz="2400"/>
                    </a:p>
                  </a:txBody>
                  <a:tcPr marT="45730" marB="45730"/>
                </a:tc>
                <a:tc>
                  <a:txBody>
                    <a:bodyPr/>
                    <a:lstStyle/>
                    <a:p>
                      <a:r>
                        <a:rPr lang="en-US" sz="2400" dirty="0"/>
                        <a:t>No Limit</a:t>
                      </a:r>
                    </a:p>
                  </a:txBody>
                  <a:tcPr marT="45730" marB="45730"/>
                </a:tc>
                <a:extLst>
                  <a:ext uri="{0D108BD9-81ED-4DB2-BD59-A6C34878D82A}">
                    <a16:rowId xmlns:a16="http://schemas.microsoft.com/office/drawing/2014/main" val="10003"/>
                  </a:ext>
                </a:extLst>
              </a:tr>
            </a:tbl>
          </a:graphicData>
        </a:graphic>
      </p:graphicFrame>
      <p:sp>
        <p:nvSpPr>
          <p:cNvPr id="4" name="Content Placeholder 3"/>
          <p:cNvSpPr>
            <a:spLocks noGrp="1"/>
          </p:cNvSpPr>
          <p:nvPr>
            <p:ph sz="quarter" idx="11"/>
          </p:nvPr>
        </p:nvSpPr>
        <p:spPr>
          <a:xfrm>
            <a:off x="394447" y="4871548"/>
            <a:ext cx="8364071" cy="915456"/>
          </a:xfrm>
        </p:spPr>
        <p:txBody>
          <a:bodyPr/>
          <a:lstStyle/>
          <a:p>
            <a:pPr marL="0" lvl="0" indent="0" algn="ctr">
              <a:spcBef>
                <a:spcPct val="0"/>
              </a:spcBef>
              <a:buNone/>
            </a:pPr>
            <a:r>
              <a:rPr lang="en-US" sz="2400" b="1">
                <a:solidFill>
                  <a:schemeClr val="tx1">
                    <a:lumMod val="75000"/>
                  </a:schemeClr>
                </a:solidFill>
              </a:rPr>
              <a:t>Retirement Earnings Test Calculator:</a:t>
            </a:r>
          </a:p>
          <a:p>
            <a:pPr marL="0" lvl="0" indent="0" algn="ctr">
              <a:spcBef>
                <a:spcPct val="0"/>
              </a:spcBef>
              <a:buNone/>
            </a:pPr>
            <a:r>
              <a:rPr lang="en-US" sz="2400" b="1">
                <a:solidFill>
                  <a:schemeClr val="tx1">
                    <a:lumMod val="75000"/>
                  </a:schemeClr>
                </a:solidFill>
                <a:hlinkClick r:id="rId3"/>
              </a:rPr>
              <a:t>ssa.gov/OACT/COLA/RTeffect.html</a:t>
            </a:r>
            <a:endParaRPr lang="en-US" altLang="en-US" sz="2400">
              <a:solidFill>
                <a:schemeClr val="tx1">
                  <a:lumMod val="75000"/>
                </a:schemeClr>
              </a:solidFill>
            </a:endParaRPr>
          </a:p>
          <a:p>
            <a:pPr marL="0" lvl="0" indent="0">
              <a:spcBef>
                <a:spcPct val="0"/>
              </a:spcBef>
              <a:buNone/>
            </a:pPr>
            <a:endParaRPr lang="en-US" altLang="en-US" sz="1700">
              <a:solidFill>
                <a:srgbClr val="003366"/>
              </a:solidFill>
            </a:endParaRPr>
          </a:p>
        </p:txBody>
      </p:sp>
    </p:spTree>
    <p:extLst>
      <p:ext uri="{BB962C8B-B14F-4D97-AF65-F5344CB8AC3E}">
        <p14:creationId xmlns:p14="http://schemas.microsoft.com/office/powerpoint/2010/main" val="11963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656"/>
            <a:ext cx="9144000" cy="534588"/>
          </a:xfrm>
        </p:spPr>
        <p:txBody>
          <a:bodyPr/>
          <a:lstStyle/>
          <a:p>
            <a:r>
              <a:rPr lang="en-US" altLang="en-US" sz="3600" dirty="0">
                <a:solidFill>
                  <a:srgbClr val="002060"/>
                </a:solidFill>
                <a:latin typeface="Times New Roman" panose="02020603050405020304" pitchFamily="18" charset="0"/>
                <a:cs typeface="Times New Roman" panose="02020603050405020304" pitchFamily="18" charset="0"/>
              </a:rPr>
              <a:t>How Social Security Determines Your Benefit</a:t>
            </a:r>
            <a:endParaRPr lang="en-US" sz="3600" dirty="0"/>
          </a:p>
        </p:txBody>
      </p:sp>
      <p:sp>
        <p:nvSpPr>
          <p:cNvPr id="3" name="Content Placeholder 2"/>
          <p:cNvSpPr>
            <a:spLocks noGrp="1"/>
          </p:cNvSpPr>
          <p:nvPr>
            <p:ph sz="quarter" idx="10"/>
          </p:nvPr>
        </p:nvSpPr>
        <p:spPr>
          <a:xfrm>
            <a:off x="489331" y="1643974"/>
            <a:ext cx="8165338" cy="4077954"/>
          </a:xfrm>
        </p:spPr>
        <p:txBody>
          <a:bodyPr/>
          <a:lstStyle/>
          <a:p>
            <a:pPr marL="0" lvl="0" indent="0" algn="ctr">
              <a:spcBef>
                <a:spcPts val="0"/>
              </a:spcBef>
              <a:buNone/>
              <a:tabLst>
                <a:tab pos="685800" algn="l"/>
                <a:tab pos="1828800" algn="l"/>
              </a:tabLst>
              <a:defRPr/>
            </a:pPr>
            <a:r>
              <a:rPr lang="en-US" sz="2800" dirty="0">
                <a:solidFill>
                  <a:srgbClr val="002060"/>
                </a:solidFill>
              </a:rPr>
              <a:t>Benefits are based on earnings</a:t>
            </a:r>
          </a:p>
          <a:p>
            <a:pPr marL="0" lvl="0" indent="0">
              <a:spcBef>
                <a:spcPts val="1200"/>
              </a:spcBef>
              <a:buClr>
                <a:srgbClr val="002060"/>
              </a:buClr>
              <a:buNone/>
              <a:tabLst>
                <a:tab pos="1379538" algn="l"/>
                <a:tab pos="1828800" algn="l"/>
              </a:tabLst>
              <a:defRPr/>
            </a:pPr>
            <a:r>
              <a:rPr lang="en-US" sz="2600" dirty="0">
                <a:solidFill>
                  <a:srgbClr val="002060"/>
                </a:solidFill>
              </a:rPr>
              <a:t>Step 1 - Your wages are adjusted for changes in wage levels over time</a:t>
            </a:r>
          </a:p>
          <a:p>
            <a:pPr marL="0" lvl="0" indent="0">
              <a:spcBef>
                <a:spcPts val="1200"/>
              </a:spcBef>
              <a:buClr>
                <a:srgbClr val="002060"/>
              </a:buClr>
              <a:buNone/>
              <a:tabLst>
                <a:tab pos="1379538" algn="l"/>
                <a:tab pos="1828800" algn="l"/>
              </a:tabLst>
              <a:defRPr/>
            </a:pPr>
            <a:r>
              <a:rPr lang="en-US" sz="2600" dirty="0">
                <a:solidFill>
                  <a:srgbClr val="002060"/>
                </a:solidFill>
              </a:rPr>
              <a:t>Step 2 - Find the monthly average of your 35 highest earnings years</a:t>
            </a:r>
          </a:p>
          <a:p>
            <a:pPr marL="0" lvl="0" indent="0">
              <a:spcBef>
                <a:spcPts val="1200"/>
              </a:spcBef>
              <a:buClr>
                <a:srgbClr val="002060"/>
              </a:buClr>
              <a:buNone/>
              <a:tabLst>
                <a:tab pos="685800" algn="l"/>
                <a:tab pos="1828800" algn="l"/>
              </a:tabLst>
              <a:defRPr/>
            </a:pPr>
            <a:r>
              <a:rPr lang="en-US" sz="2600" dirty="0">
                <a:solidFill>
                  <a:srgbClr val="002060"/>
                </a:solidFill>
              </a:rPr>
              <a:t>Step 3 - Result is “average indexed monthly earnings”</a:t>
            </a:r>
          </a:p>
          <a:p>
            <a:pPr marL="0" indent="0" algn="ctr">
              <a:buNone/>
            </a:pPr>
            <a:endParaRPr lang="en-US" sz="1050" b="1" dirty="0"/>
          </a:p>
          <a:p>
            <a:pPr marL="0" indent="0" algn="ctr">
              <a:buNone/>
            </a:pPr>
            <a:endParaRPr lang="en-US" sz="1050" b="1" dirty="0"/>
          </a:p>
          <a:p>
            <a:pPr marL="0" indent="0" algn="ctr">
              <a:buNone/>
            </a:pPr>
            <a:r>
              <a:rPr lang="en-US" sz="2400" b="1" dirty="0">
                <a:solidFill>
                  <a:schemeClr val="tx1">
                    <a:lumMod val="75000"/>
                  </a:schemeClr>
                </a:solidFill>
                <a:hlinkClick r:id="rId3"/>
              </a:rPr>
              <a:t>ssa.gov/OACT/COLA/Benefits.html</a:t>
            </a:r>
            <a:endParaRPr lang="en-US" sz="2400" b="1" dirty="0">
              <a:solidFill>
                <a:schemeClr val="tx1">
                  <a:lumMod val="75000"/>
                </a:schemeClr>
              </a:solidFill>
            </a:endParaRPr>
          </a:p>
          <a:p>
            <a:endParaRPr lang="en-US" dirty="0"/>
          </a:p>
        </p:txBody>
      </p:sp>
    </p:spTree>
    <p:extLst>
      <p:ext uri="{BB962C8B-B14F-4D97-AF65-F5344CB8AC3E}">
        <p14:creationId xmlns:p14="http://schemas.microsoft.com/office/powerpoint/2010/main" val="3437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0" ma:contentTypeDescription="Create a new document." ma:contentTypeScope="" ma:versionID="9f05b459943d3a09917e1cc552a375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10DF7B-3ED0-4A28-94E4-461E1F76C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07D156-053D-4831-B32E-3C814154AA72}">
  <ds:schemaRefs>
    <ds:schemaRef ds:uri="http://schemas.microsoft.com/sharepoint/v3/contenttype/forms"/>
  </ds:schemaRefs>
</ds:datastoreItem>
</file>

<file path=customXml/itemProps3.xml><?xml version="1.0" encoding="utf-8"?>
<ds:datastoreItem xmlns:ds="http://schemas.openxmlformats.org/officeDocument/2006/customXml" ds:itemID="{76C1D150-B45C-4469-AD4B-55248EA5D73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UPP Template</Template>
  <TotalTime>18083</TotalTime>
  <Words>7420</Words>
  <Application>Microsoft Office PowerPoint</Application>
  <PresentationFormat>On-screen Show (4:3)</PresentationFormat>
  <Paragraphs>529</Paragraphs>
  <Slides>31</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Georgia</vt:lpstr>
      <vt:lpstr>Helvetica</vt:lpstr>
      <vt:lpstr>Segoe UI</vt:lpstr>
      <vt:lpstr>Times</vt:lpstr>
      <vt:lpstr>Times New Roman</vt:lpstr>
      <vt:lpstr>UPP Template</vt:lpstr>
      <vt:lpstr>1_UPP Template</vt:lpstr>
      <vt:lpstr>3_UPP Template</vt:lpstr>
      <vt:lpstr>Social Security:  With You Through Life’s Journey…</vt:lpstr>
      <vt:lpstr>PowerPoint Presentation</vt:lpstr>
      <vt:lpstr>Three Legged Stool</vt:lpstr>
      <vt:lpstr>What is FICA?</vt:lpstr>
      <vt:lpstr>How Do You Qualify for Retirement Benefits?</vt:lpstr>
      <vt:lpstr>PowerPoint Presentation</vt:lpstr>
      <vt:lpstr>What Is the Best Age to Start Receiving Social Security Retirement Benefits?</vt:lpstr>
      <vt:lpstr>Working While Receiving Benefits</vt:lpstr>
      <vt:lpstr>How Social Security Determines Your Benefit</vt:lpstr>
      <vt:lpstr>Social Securiaaty Statement</vt:lpstr>
      <vt:lpstr>Retirement Calculator</vt:lpstr>
      <vt:lpstr>my Social Security</vt:lpstr>
      <vt:lpstr>my Social Security</vt:lpstr>
      <vt:lpstr>Benefits for a Spouse</vt:lpstr>
      <vt:lpstr>Benefits for Divorced Spouses</vt:lpstr>
      <vt:lpstr>Survivor Benefits </vt:lpstr>
      <vt:lpstr>Survivor Benefits</vt:lpstr>
      <vt:lpstr>Spouse vs. Surviving Spouse Benefits</vt:lpstr>
      <vt:lpstr>Auxiliary Benefits for Children</vt:lpstr>
      <vt:lpstr>Will I pay federal taxes on my benefits?</vt:lpstr>
      <vt:lpstr>How to Apply for Benefits</vt:lpstr>
      <vt:lpstr>Social Security Website</vt:lpstr>
      <vt:lpstr>Medicare Enrollment</vt:lpstr>
      <vt:lpstr>Medicare</vt:lpstr>
      <vt:lpstr>Medicare Applications</vt:lpstr>
      <vt:lpstr>Medicare Standard Part B Premiums for 2023</vt:lpstr>
      <vt:lpstr>Medicare.gov</vt:lpstr>
      <vt:lpstr>Medicare.gov</vt:lpstr>
      <vt:lpstr>Extra Help with Medicare Prescription Drug Plan Costs </vt:lpstr>
      <vt:lpstr>Follow Us on Social Media!</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COA Director</cp:lastModifiedBy>
  <cp:revision>680</cp:revision>
  <cp:lastPrinted>2019-08-06T18:28:13Z</cp:lastPrinted>
  <dcterms:created xsi:type="dcterms:W3CDTF">2016-09-26T18:33:45Z</dcterms:created>
  <dcterms:modified xsi:type="dcterms:W3CDTF">2023-09-06T19:02:13Z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3" name="_AdHocReviewCycleID">
    <vt:i4>-937729369</vt:i4>
  </property>
  <property fmtid="{D5CDD505-2E9C-101B-9397-08002B2CF9AE}" pid="4" name="_NewReviewCycle">
    <vt:lpwstr/>
  </property>
  <property fmtid="{D5CDD505-2E9C-101B-9397-08002B2CF9AE}" pid="5" name="_EmailSubject">
    <vt:lpwstr>[EXTERNAL]   Re: Tomorrow's event</vt:lpwstr>
  </property>
  <property fmtid="{D5CDD505-2E9C-101B-9397-08002B2CF9AE}" pid="6" name="_AuthorEmail">
    <vt:lpwstr>Delia.De.Mello@ssa.gov</vt:lpwstr>
  </property>
  <property fmtid="{D5CDD505-2E9C-101B-9397-08002B2CF9AE}" pid="7" name="_AuthorEmailDisplayName">
    <vt:lpwstr>De Mello, Delia</vt:lpwstr>
  </property>
  <property fmtid="{D5CDD505-2E9C-101B-9397-08002B2CF9AE}" pid="8" name="_PreviousAdHocReviewCycleID">
    <vt:i4>2045608305</vt:i4>
  </property>
</Properties>
</file>